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90" r:id="rId2"/>
    <p:sldId id="291" r:id="rId3"/>
    <p:sldId id="292" r:id="rId4"/>
    <p:sldId id="316" r:id="rId5"/>
    <p:sldId id="334" r:id="rId6"/>
    <p:sldId id="317" r:id="rId7"/>
    <p:sldId id="320" r:id="rId8"/>
    <p:sldId id="318" r:id="rId9"/>
    <p:sldId id="319" r:id="rId10"/>
    <p:sldId id="321" r:id="rId11"/>
    <p:sldId id="322" r:id="rId12"/>
    <p:sldId id="347" r:id="rId13"/>
    <p:sldId id="324" r:id="rId14"/>
    <p:sldId id="325" r:id="rId15"/>
    <p:sldId id="336" r:id="rId16"/>
    <p:sldId id="327" r:id="rId17"/>
    <p:sldId id="343" r:id="rId18"/>
    <p:sldId id="328" r:id="rId19"/>
    <p:sldId id="345" r:id="rId20"/>
    <p:sldId id="352" r:id="rId21"/>
    <p:sldId id="341" r:id="rId22"/>
    <p:sldId id="339" r:id="rId23"/>
    <p:sldId id="351" r:id="rId24"/>
    <p:sldId id="330" r:id="rId25"/>
    <p:sldId id="338" r:id="rId26"/>
    <p:sldId id="329" r:id="rId27"/>
    <p:sldId id="346" r:id="rId28"/>
    <p:sldId id="348" r:id="rId29"/>
    <p:sldId id="349" r:id="rId30"/>
    <p:sldId id="350" r:id="rId31"/>
  </p:sldIdLst>
  <p:sldSz cx="9144000" cy="6858000" type="screen4x3"/>
  <p:notesSz cx="7010400" cy="9296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FE"/>
    <a:srgbClr val="5B9BD5"/>
    <a:srgbClr val="0000CC"/>
    <a:srgbClr val="E6E6E6"/>
    <a:srgbClr val="D9D9D9"/>
    <a:srgbClr val="005A9A"/>
    <a:srgbClr val="005D9D"/>
    <a:srgbClr val="00ADED"/>
    <a:srgbClr val="004E97"/>
    <a:srgbClr val="F9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98" autoAdjust="0"/>
    <p:restoredTop sz="73667" autoAdjust="0"/>
  </p:normalViewPr>
  <p:slideViewPr>
    <p:cSldViewPr snapToGrid="0">
      <p:cViewPr>
        <p:scale>
          <a:sx n="89" d="100"/>
          <a:sy n="89" d="100"/>
        </p:scale>
        <p:origin x="440" y="-168"/>
      </p:cViewPr>
      <p:guideLst>
        <p:guide orient="horz" pos="1162"/>
        <p:guide pos="2903"/>
      </p:guideLst>
    </p:cSldViewPr>
  </p:slideViewPr>
  <p:notesTextViewPr>
    <p:cViewPr>
      <p:scale>
        <a:sx n="1" d="1"/>
        <a:sy n="1" d="1"/>
      </p:scale>
      <p:origin x="0" y="-32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F4885023-5E19-2A45-A607-2D291CEDD036}" type="presOf" srcId="{7B512A20-7DF5-9641-80F3-A529CDC63DBB}" destId="{30ADD872-8869-3E4D-A8E2-08B898D6948D}" srcOrd="0" destOrd="0" presId="urn:microsoft.com/office/officeart/2005/8/layout/hChevron3"/>
    <dgm:cxn modelId="{B1D31343-4166-7348-A2B3-5A355023008A}" type="presOf" srcId="{2C865F35-916F-6E45-8F4A-850856E56841}" destId="{12C0AFF8-7FA0-7445-B5C6-290D4033019F}" srcOrd="0" destOrd="0" presId="urn:microsoft.com/office/officeart/2005/8/layout/hChevron3"/>
    <dgm:cxn modelId="{FAC84AA0-9BA1-184B-801E-C23F3DF27858}" type="presOf" srcId="{422AD645-8E77-7F40-BC66-ECC258503920}" destId="{3C97018F-9CC5-5248-A491-6F1B3E55BAE2}" srcOrd="0" destOrd="0" presId="urn:microsoft.com/office/officeart/2005/8/layout/hChevron3"/>
    <dgm:cxn modelId="{7959B98D-B954-9846-8CAA-2D81493AFE9A}" type="presOf" srcId="{282FC4D8-9038-534B-984A-B06FA0F8412B}" destId="{4765C815-82CB-F542-8D5B-1437949B640B}" srcOrd="0" destOrd="0" presId="urn:microsoft.com/office/officeart/2005/8/layout/hChevron3"/>
    <dgm:cxn modelId="{79A2A5FA-1C99-7746-8DE5-0B5E823FD449}" type="presOf" srcId="{60734C72-21E4-814A-A2A1-1675940AF23B}" destId="{216F627F-8727-7A4E-B5BE-FF381C4EBB0B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330D812D-34E0-A34A-B2A6-480465D40834}" type="presOf" srcId="{8E558DAB-245C-BD43-B033-3A6C0594F7F8}" destId="{EEAD4471-A2C0-1741-9E8A-204BA5D7F620}" srcOrd="0" destOrd="0" presId="urn:microsoft.com/office/officeart/2005/8/layout/hChevron3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81BCEE6E-B789-0E49-9671-99E1E7871517}" type="presOf" srcId="{829A820D-A574-914B-A46D-50047BFDC6D2}" destId="{C31EFB1B-C80F-C644-94C1-306523DD073F}" srcOrd="0" destOrd="0" presId="urn:microsoft.com/office/officeart/2005/8/layout/hChevron3"/>
    <dgm:cxn modelId="{EF37958D-4237-904B-8668-E48EB1672A62}" type="presParOf" srcId="{EEAD4471-A2C0-1741-9E8A-204BA5D7F620}" destId="{216F627F-8727-7A4E-B5BE-FF381C4EBB0B}" srcOrd="0" destOrd="0" presId="urn:microsoft.com/office/officeart/2005/8/layout/hChevron3"/>
    <dgm:cxn modelId="{CDD2BBB1-6894-F34A-9966-619F4DFE7A00}" type="presParOf" srcId="{EEAD4471-A2C0-1741-9E8A-204BA5D7F620}" destId="{27B578D6-AB3B-1349-93BA-BAA399231338}" srcOrd="1" destOrd="0" presId="urn:microsoft.com/office/officeart/2005/8/layout/hChevron3"/>
    <dgm:cxn modelId="{9E86EC98-89B0-8E4A-B42E-11042CDB7B14}" type="presParOf" srcId="{EEAD4471-A2C0-1741-9E8A-204BA5D7F620}" destId="{4765C815-82CB-F542-8D5B-1437949B640B}" srcOrd="2" destOrd="0" presId="urn:microsoft.com/office/officeart/2005/8/layout/hChevron3"/>
    <dgm:cxn modelId="{AB0B90BC-AB97-B945-9700-3E094947F917}" type="presParOf" srcId="{EEAD4471-A2C0-1741-9E8A-204BA5D7F620}" destId="{35385C18-F076-1F4C-8017-DBEF2903E8B3}" srcOrd="3" destOrd="0" presId="urn:microsoft.com/office/officeart/2005/8/layout/hChevron3"/>
    <dgm:cxn modelId="{ED647DE4-0224-974C-AA4D-2B24D21D87D5}" type="presParOf" srcId="{EEAD4471-A2C0-1741-9E8A-204BA5D7F620}" destId="{30ADD872-8869-3E4D-A8E2-08B898D6948D}" srcOrd="4" destOrd="0" presId="urn:microsoft.com/office/officeart/2005/8/layout/hChevron3"/>
    <dgm:cxn modelId="{91EE8E25-FA5F-514C-AFD5-4CD5431C6FC6}" type="presParOf" srcId="{EEAD4471-A2C0-1741-9E8A-204BA5D7F620}" destId="{001C65E5-B633-8444-851E-114D90E99CF1}" srcOrd="5" destOrd="0" presId="urn:microsoft.com/office/officeart/2005/8/layout/hChevron3"/>
    <dgm:cxn modelId="{6107939B-38D9-7E49-B918-14ACC7621E7F}" type="presParOf" srcId="{EEAD4471-A2C0-1741-9E8A-204BA5D7F620}" destId="{C31EFB1B-C80F-C644-94C1-306523DD073F}" srcOrd="6" destOrd="0" presId="urn:microsoft.com/office/officeart/2005/8/layout/hChevron3"/>
    <dgm:cxn modelId="{D52BCA31-A28A-1B4B-82DD-FAB7900BB197}" type="presParOf" srcId="{EEAD4471-A2C0-1741-9E8A-204BA5D7F620}" destId="{8650CD6B-BA7B-544C-9565-249E00B78CB8}" srcOrd="7" destOrd="0" presId="urn:microsoft.com/office/officeart/2005/8/layout/hChevron3"/>
    <dgm:cxn modelId="{E0361F59-53D3-B547-AF1A-D1CCADCD7917}" type="presParOf" srcId="{EEAD4471-A2C0-1741-9E8A-204BA5D7F620}" destId="{3C97018F-9CC5-5248-A491-6F1B3E55BAE2}" srcOrd="8" destOrd="0" presId="urn:microsoft.com/office/officeart/2005/8/layout/hChevron3"/>
    <dgm:cxn modelId="{96FD3B99-23F4-DF4E-B761-CE2D5093035B}" type="presParOf" srcId="{EEAD4471-A2C0-1741-9E8A-204BA5D7F620}" destId="{90981930-E800-4B4A-86EA-EF964FBF5576}" srcOrd="9" destOrd="0" presId="urn:microsoft.com/office/officeart/2005/8/layout/hChevron3"/>
    <dgm:cxn modelId="{3F10548A-16C3-7C43-AEBF-86F8009F7486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275315CA-362E-9148-AA82-E34074954D80}" type="presOf" srcId="{829A820D-A574-914B-A46D-50047BFDC6D2}" destId="{C31EFB1B-C80F-C644-94C1-306523DD073F}" srcOrd="0" destOrd="0" presId="urn:microsoft.com/office/officeart/2005/8/layout/hChevron3"/>
    <dgm:cxn modelId="{4E8E1317-846D-3B47-AEFA-53744D60128C}" type="presOf" srcId="{282FC4D8-9038-534B-984A-B06FA0F8412B}" destId="{4765C815-82CB-F542-8D5B-1437949B640B}" srcOrd="0" destOrd="0" presId="urn:microsoft.com/office/officeart/2005/8/layout/hChevron3"/>
    <dgm:cxn modelId="{0FE03477-DAF3-504A-BE4E-60280E024DD7}" type="presOf" srcId="{60734C72-21E4-814A-A2A1-1675940AF23B}" destId="{216F627F-8727-7A4E-B5BE-FF381C4EBB0B}" srcOrd="0" destOrd="0" presId="urn:microsoft.com/office/officeart/2005/8/layout/hChevron3"/>
    <dgm:cxn modelId="{43795A5A-138D-484D-9683-2760B8DFAF41}" type="presOf" srcId="{8E558DAB-245C-BD43-B033-3A6C0594F7F8}" destId="{EEAD4471-A2C0-1741-9E8A-204BA5D7F620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4A1D4228-76F9-B84E-B556-61940F3712AE}" type="presOf" srcId="{422AD645-8E77-7F40-BC66-ECC258503920}" destId="{3C97018F-9CC5-5248-A491-6F1B3E55BAE2}" srcOrd="0" destOrd="0" presId="urn:microsoft.com/office/officeart/2005/8/layout/hChevron3"/>
    <dgm:cxn modelId="{8B7C1156-FAEB-A343-854C-B8A6523F0C4D}" type="presOf" srcId="{2C865F35-916F-6E45-8F4A-850856E56841}" destId="{12C0AFF8-7FA0-7445-B5C6-290D4033019F}" srcOrd="0" destOrd="0" presId="urn:microsoft.com/office/officeart/2005/8/layout/hChevron3"/>
    <dgm:cxn modelId="{7C72FEDF-EF57-524E-8C63-A7AEAD893D9B}" type="presOf" srcId="{7B512A20-7DF5-9641-80F3-A529CDC63DBB}" destId="{30ADD872-8869-3E4D-A8E2-08B898D6948D}" srcOrd="0" destOrd="0" presId="urn:microsoft.com/office/officeart/2005/8/layout/hChevron3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5794A8B7-17BB-CF4C-9058-A76E67C5D99E}" type="presParOf" srcId="{EEAD4471-A2C0-1741-9E8A-204BA5D7F620}" destId="{216F627F-8727-7A4E-B5BE-FF381C4EBB0B}" srcOrd="0" destOrd="0" presId="urn:microsoft.com/office/officeart/2005/8/layout/hChevron3"/>
    <dgm:cxn modelId="{CE9E4879-23A2-0046-94E9-A7018B08DF11}" type="presParOf" srcId="{EEAD4471-A2C0-1741-9E8A-204BA5D7F620}" destId="{27B578D6-AB3B-1349-93BA-BAA399231338}" srcOrd="1" destOrd="0" presId="urn:microsoft.com/office/officeart/2005/8/layout/hChevron3"/>
    <dgm:cxn modelId="{0756EA0D-0157-A943-8E69-F2E7D2D5E082}" type="presParOf" srcId="{EEAD4471-A2C0-1741-9E8A-204BA5D7F620}" destId="{4765C815-82CB-F542-8D5B-1437949B640B}" srcOrd="2" destOrd="0" presId="urn:microsoft.com/office/officeart/2005/8/layout/hChevron3"/>
    <dgm:cxn modelId="{AE3C4A98-F850-AF45-99B9-A2D23C338139}" type="presParOf" srcId="{EEAD4471-A2C0-1741-9E8A-204BA5D7F620}" destId="{35385C18-F076-1F4C-8017-DBEF2903E8B3}" srcOrd="3" destOrd="0" presId="urn:microsoft.com/office/officeart/2005/8/layout/hChevron3"/>
    <dgm:cxn modelId="{9338E2EC-7044-5D47-A6E5-9544FE817691}" type="presParOf" srcId="{EEAD4471-A2C0-1741-9E8A-204BA5D7F620}" destId="{30ADD872-8869-3E4D-A8E2-08B898D6948D}" srcOrd="4" destOrd="0" presId="urn:microsoft.com/office/officeart/2005/8/layout/hChevron3"/>
    <dgm:cxn modelId="{AB5F1D5A-2BC2-C94D-BE74-B0C72FCAF1FC}" type="presParOf" srcId="{EEAD4471-A2C0-1741-9E8A-204BA5D7F620}" destId="{001C65E5-B633-8444-851E-114D90E99CF1}" srcOrd="5" destOrd="0" presId="urn:microsoft.com/office/officeart/2005/8/layout/hChevron3"/>
    <dgm:cxn modelId="{33918E27-EAAD-AA4D-AC85-CBE719EFDCF2}" type="presParOf" srcId="{EEAD4471-A2C0-1741-9E8A-204BA5D7F620}" destId="{C31EFB1B-C80F-C644-94C1-306523DD073F}" srcOrd="6" destOrd="0" presId="urn:microsoft.com/office/officeart/2005/8/layout/hChevron3"/>
    <dgm:cxn modelId="{E8B2495D-4A5A-384D-842F-5692C39F6005}" type="presParOf" srcId="{EEAD4471-A2C0-1741-9E8A-204BA5D7F620}" destId="{8650CD6B-BA7B-544C-9565-249E00B78CB8}" srcOrd="7" destOrd="0" presId="urn:microsoft.com/office/officeart/2005/8/layout/hChevron3"/>
    <dgm:cxn modelId="{DEDD1008-EE42-BC47-854F-D6C2167E6979}" type="presParOf" srcId="{EEAD4471-A2C0-1741-9E8A-204BA5D7F620}" destId="{3C97018F-9CC5-5248-A491-6F1B3E55BAE2}" srcOrd="8" destOrd="0" presId="urn:microsoft.com/office/officeart/2005/8/layout/hChevron3"/>
    <dgm:cxn modelId="{69143997-9D66-DB48-9983-F08D17F413B0}" type="presParOf" srcId="{EEAD4471-A2C0-1741-9E8A-204BA5D7F620}" destId="{90981930-E800-4B4A-86EA-EF964FBF5576}" srcOrd="9" destOrd="0" presId="urn:microsoft.com/office/officeart/2005/8/layout/hChevron3"/>
    <dgm:cxn modelId="{59BC2718-38A9-594C-BE7D-09A29CBAFD77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E9AAB35-FD0D-1A41-AE0F-E112DFC16BC0}" type="presOf" srcId="{422AD645-8E77-7F40-BC66-ECC258503920}" destId="{3C97018F-9CC5-5248-A491-6F1B3E55BAE2}" srcOrd="0" destOrd="0" presId="urn:microsoft.com/office/officeart/2005/8/layout/hChevron3"/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4B647202-CD9C-8041-80DB-731C03E7D583}" type="presOf" srcId="{60734C72-21E4-814A-A2A1-1675940AF23B}" destId="{216F627F-8727-7A4E-B5BE-FF381C4EBB0B}" srcOrd="0" destOrd="0" presId="urn:microsoft.com/office/officeart/2005/8/layout/hChevron3"/>
    <dgm:cxn modelId="{4CF17030-F2D9-BF47-B8B0-2598DBDB769B}" type="presOf" srcId="{2C865F35-916F-6E45-8F4A-850856E56841}" destId="{12C0AFF8-7FA0-7445-B5C6-290D4033019F}" srcOrd="0" destOrd="0" presId="urn:microsoft.com/office/officeart/2005/8/layout/hChevron3"/>
    <dgm:cxn modelId="{CB0C5D94-F143-7C44-8D5C-511606A29697}" type="presOf" srcId="{8E558DAB-245C-BD43-B033-3A6C0594F7F8}" destId="{EEAD4471-A2C0-1741-9E8A-204BA5D7F620}" srcOrd="0" destOrd="0" presId="urn:microsoft.com/office/officeart/2005/8/layout/hChevron3"/>
    <dgm:cxn modelId="{3C1FF86B-D384-FC4D-8CD5-8A4066763C51}" type="presOf" srcId="{829A820D-A574-914B-A46D-50047BFDC6D2}" destId="{C31EFB1B-C80F-C644-94C1-306523DD073F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FE62FEA1-E31F-6948-893C-5B8C6FDF6BD4}" type="presOf" srcId="{7B512A20-7DF5-9641-80F3-A529CDC63DBB}" destId="{30ADD872-8869-3E4D-A8E2-08B898D6948D}" srcOrd="0" destOrd="0" presId="urn:microsoft.com/office/officeart/2005/8/layout/hChevron3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5BC8B319-7687-2940-8823-70B434D0D895}" type="presOf" srcId="{282FC4D8-9038-534B-984A-B06FA0F8412B}" destId="{4765C815-82CB-F542-8D5B-1437949B640B}" srcOrd="0" destOrd="0" presId="urn:microsoft.com/office/officeart/2005/8/layout/hChevron3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D85EBC2C-47A1-0247-A6FD-8F9838C6086F}" type="presParOf" srcId="{EEAD4471-A2C0-1741-9E8A-204BA5D7F620}" destId="{216F627F-8727-7A4E-B5BE-FF381C4EBB0B}" srcOrd="0" destOrd="0" presId="urn:microsoft.com/office/officeart/2005/8/layout/hChevron3"/>
    <dgm:cxn modelId="{E33B7F6C-D1F3-C845-9F58-264795350F5B}" type="presParOf" srcId="{EEAD4471-A2C0-1741-9E8A-204BA5D7F620}" destId="{27B578D6-AB3B-1349-93BA-BAA399231338}" srcOrd="1" destOrd="0" presId="urn:microsoft.com/office/officeart/2005/8/layout/hChevron3"/>
    <dgm:cxn modelId="{FD9CEA54-9B37-ED48-BBB2-53CD2B17B75F}" type="presParOf" srcId="{EEAD4471-A2C0-1741-9E8A-204BA5D7F620}" destId="{4765C815-82CB-F542-8D5B-1437949B640B}" srcOrd="2" destOrd="0" presId="urn:microsoft.com/office/officeart/2005/8/layout/hChevron3"/>
    <dgm:cxn modelId="{0D75A917-D1D0-4E41-8538-1AA59A2DB350}" type="presParOf" srcId="{EEAD4471-A2C0-1741-9E8A-204BA5D7F620}" destId="{35385C18-F076-1F4C-8017-DBEF2903E8B3}" srcOrd="3" destOrd="0" presId="urn:microsoft.com/office/officeart/2005/8/layout/hChevron3"/>
    <dgm:cxn modelId="{D4D3AE4F-72B7-1D45-B9DC-275F858C472E}" type="presParOf" srcId="{EEAD4471-A2C0-1741-9E8A-204BA5D7F620}" destId="{30ADD872-8869-3E4D-A8E2-08B898D6948D}" srcOrd="4" destOrd="0" presId="urn:microsoft.com/office/officeart/2005/8/layout/hChevron3"/>
    <dgm:cxn modelId="{42B11968-F0DC-9E48-BA96-915D0335D629}" type="presParOf" srcId="{EEAD4471-A2C0-1741-9E8A-204BA5D7F620}" destId="{001C65E5-B633-8444-851E-114D90E99CF1}" srcOrd="5" destOrd="0" presId="urn:microsoft.com/office/officeart/2005/8/layout/hChevron3"/>
    <dgm:cxn modelId="{64B5A545-F4A3-524E-A9A0-A8D171694803}" type="presParOf" srcId="{EEAD4471-A2C0-1741-9E8A-204BA5D7F620}" destId="{C31EFB1B-C80F-C644-94C1-306523DD073F}" srcOrd="6" destOrd="0" presId="urn:microsoft.com/office/officeart/2005/8/layout/hChevron3"/>
    <dgm:cxn modelId="{D44AEB43-6449-BE47-BFC7-9FFE0985FAF1}" type="presParOf" srcId="{EEAD4471-A2C0-1741-9E8A-204BA5D7F620}" destId="{8650CD6B-BA7B-544C-9565-249E00B78CB8}" srcOrd="7" destOrd="0" presId="urn:microsoft.com/office/officeart/2005/8/layout/hChevron3"/>
    <dgm:cxn modelId="{02F399D7-A876-5F4A-929C-BEEEECE5C8BB}" type="presParOf" srcId="{EEAD4471-A2C0-1741-9E8A-204BA5D7F620}" destId="{3C97018F-9CC5-5248-A491-6F1B3E55BAE2}" srcOrd="8" destOrd="0" presId="urn:microsoft.com/office/officeart/2005/8/layout/hChevron3"/>
    <dgm:cxn modelId="{3DA091CE-1A11-CB49-A83C-90E87DFBEC15}" type="presParOf" srcId="{EEAD4471-A2C0-1741-9E8A-204BA5D7F620}" destId="{90981930-E800-4B4A-86EA-EF964FBF5576}" srcOrd="9" destOrd="0" presId="urn:microsoft.com/office/officeart/2005/8/layout/hChevron3"/>
    <dgm:cxn modelId="{D8CDDD16-C909-2D4A-9F85-2F2A4C78CF52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2CCDB16-CD8D-1747-B396-A509EE346CB8}" type="presOf" srcId="{2C865F35-916F-6E45-8F4A-850856E56841}" destId="{12C0AFF8-7FA0-7445-B5C6-290D4033019F}" srcOrd="0" destOrd="0" presId="urn:microsoft.com/office/officeart/2005/8/layout/hChevron3"/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9DF8446B-1BAF-7C4A-957A-973A17A6A353}" type="presOf" srcId="{829A820D-A574-914B-A46D-50047BFDC6D2}" destId="{C31EFB1B-C80F-C644-94C1-306523DD073F}" srcOrd="0" destOrd="0" presId="urn:microsoft.com/office/officeart/2005/8/layout/hChevron3"/>
    <dgm:cxn modelId="{5F1A6C99-627A-DA45-84E5-8383F836ABB5}" type="presOf" srcId="{8E558DAB-245C-BD43-B033-3A6C0594F7F8}" destId="{EEAD4471-A2C0-1741-9E8A-204BA5D7F620}" srcOrd="0" destOrd="0" presId="urn:microsoft.com/office/officeart/2005/8/layout/hChevron3"/>
    <dgm:cxn modelId="{36F72D6B-3B31-6C4D-BB24-75B4C26EB9DA}" type="presOf" srcId="{282FC4D8-9038-534B-984A-B06FA0F8412B}" destId="{4765C815-82CB-F542-8D5B-1437949B640B}" srcOrd="0" destOrd="0" presId="urn:microsoft.com/office/officeart/2005/8/layout/hChevron3"/>
    <dgm:cxn modelId="{35C08293-637C-8D44-B599-D58B68AB2E57}" type="presOf" srcId="{7B512A20-7DF5-9641-80F3-A529CDC63DBB}" destId="{30ADD872-8869-3E4D-A8E2-08B898D6948D}" srcOrd="0" destOrd="0" presId="urn:microsoft.com/office/officeart/2005/8/layout/hChevron3"/>
    <dgm:cxn modelId="{A3487B7F-FF9B-3646-9183-FE8FE5683D3E}" type="presOf" srcId="{60734C72-21E4-814A-A2A1-1675940AF23B}" destId="{216F627F-8727-7A4E-B5BE-FF381C4EBB0B}" srcOrd="0" destOrd="0" presId="urn:microsoft.com/office/officeart/2005/8/layout/hChevron3"/>
    <dgm:cxn modelId="{7127267E-A4C2-6B48-8098-A09C6C80E489}" type="presOf" srcId="{422AD645-8E77-7F40-BC66-ECC258503920}" destId="{3C97018F-9CC5-5248-A491-6F1B3E55BAE2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EA6B40CE-4975-0F4E-8E49-1369C1F0A139}" type="presParOf" srcId="{EEAD4471-A2C0-1741-9E8A-204BA5D7F620}" destId="{216F627F-8727-7A4E-B5BE-FF381C4EBB0B}" srcOrd="0" destOrd="0" presId="urn:microsoft.com/office/officeart/2005/8/layout/hChevron3"/>
    <dgm:cxn modelId="{9B59EBCA-762D-4F40-B1B8-E26F59AAF05B}" type="presParOf" srcId="{EEAD4471-A2C0-1741-9E8A-204BA5D7F620}" destId="{27B578D6-AB3B-1349-93BA-BAA399231338}" srcOrd="1" destOrd="0" presId="urn:microsoft.com/office/officeart/2005/8/layout/hChevron3"/>
    <dgm:cxn modelId="{C6E2DDC9-C50E-F548-8243-8F9B18393D5D}" type="presParOf" srcId="{EEAD4471-A2C0-1741-9E8A-204BA5D7F620}" destId="{4765C815-82CB-F542-8D5B-1437949B640B}" srcOrd="2" destOrd="0" presId="urn:microsoft.com/office/officeart/2005/8/layout/hChevron3"/>
    <dgm:cxn modelId="{3130F098-921E-454A-81E4-0A6629185443}" type="presParOf" srcId="{EEAD4471-A2C0-1741-9E8A-204BA5D7F620}" destId="{35385C18-F076-1F4C-8017-DBEF2903E8B3}" srcOrd="3" destOrd="0" presId="urn:microsoft.com/office/officeart/2005/8/layout/hChevron3"/>
    <dgm:cxn modelId="{B56AA185-1958-A54D-A723-077E0B5C04FA}" type="presParOf" srcId="{EEAD4471-A2C0-1741-9E8A-204BA5D7F620}" destId="{30ADD872-8869-3E4D-A8E2-08B898D6948D}" srcOrd="4" destOrd="0" presId="urn:microsoft.com/office/officeart/2005/8/layout/hChevron3"/>
    <dgm:cxn modelId="{6C552A45-69D8-D346-A708-7E46BEDA6FE1}" type="presParOf" srcId="{EEAD4471-A2C0-1741-9E8A-204BA5D7F620}" destId="{001C65E5-B633-8444-851E-114D90E99CF1}" srcOrd="5" destOrd="0" presId="urn:microsoft.com/office/officeart/2005/8/layout/hChevron3"/>
    <dgm:cxn modelId="{73F4D8D6-CAEB-3540-9FD4-391D00BB4D0E}" type="presParOf" srcId="{EEAD4471-A2C0-1741-9E8A-204BA5D7F620}" destId="{C31EFB1B-C80F-C644-94C1-306523DD073F}" srcOrd="6" destOrd="0" presId="urn:microsoft.com/office/officeart/2005/8/layout/hChevron3"/>
    <dgm:cxn modelId="{02686677-F590-674B-B260-BEC7D5ED4CE5}" type="presParOf" srcId="{EEAD4471-A2C0-1741-9E8A-204BA5D7F620}" destId="{8650CD6B-BA7B-544C-9565-249E00B78CB8}" srcOrd="7" destOrd="0" presId="urn:microsoft.com/office/officeart/2005/8/layout/hChevron3"/>
    <dgm:cxn modelId="{A008F6BD-868D-6D46-9C7B-6802C356CA9C}" type="presParOf" srcId="{EEAD4471-A2C0-1741-9E8A-204BA5D7F620}" destId="{3C97018F-9CC5-5248-A491-6F1B3E55BAE2}" srcOrd="8" destOrd="0" presId="urn:microsoft.com/office/officeart/2005/8/layout/hChevron3"/>
    <dgm:cxn modelId="{250491CA-0BB7-3F48-A2CE-77E352B7960A}" type="presParOf" srcId="{EEAD4471-A2C0-1741-9E8A-204BA5D7F620}" destId="{90981930-E800-4B4A-86EA-EF964FBF5576}" srcOrd="9" destOrd="0" presId="urn:microsoft.com/office/officeart/2005/8/layout/hChevron3"/>
    <dgm:cxn modelId="{886BA6EA-8965-4649-A7CF-DADEE8D817A8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1635D00A-F450-644A-BFF2-0BA6BDDE1231}" type="presOf" srcId="{8E558DAB-245C-BD43-B033-3A6C0594F7F8}" destId="{EEAD4471-A2C0-1741-9E8A-204BA5D7F620}" srcOrd="0" destOrd="0" presId="urn:microsoft.com/office/officeart/2005/8/layout/hChevron3"/>
    <dgm:cxn modelId="{A21F7B3E-CE1C-3346-9F36-38476A81C258}" type="presOf" srcId="{2C865F35-916F-6E45-8F4A-850856E56841}" destId="{12C0AFF8-7FA0-7445-B5C6-290D4033019F}" srcOrd="0" destOrd="0" presId="urn:microsoft.com/office/officeart/2005/8/layout/hChevron3"/>
    <dgm:cxn modelId="{4B9EFF26-7EB2-8543-9196-302638D83EFE}" type="presOf" srcId="{829A820D-A574-914B-A46D-50047BFDC6D2}" destId="{C31EFB1B-C80F-C644-94C1-306523DD073F}" srcOrd="0" destOrd="0" presId="urn:microsoft.com/office/officeart/2005/8/layout/hChevron3"/>
    <dgm:cxn modelId="{13C6E190-9758-464D-B21A-8BC78611D6B8}" type="presOf" srcId="{7B512A20-7DF5-9641-80F3-A529CDC63DBB}" destId="{30ADD872-8869-3E4D-A8E2-08B898D6948D}" srcOrd="0" destOrd="0" presId="urn:microsoft.com/office/officeart/2005/8/layout/hChevron3"/>
    <dgm:cxn modelId="{DBB3F83C-C802-7D46-94CF-38DC049E753C}" type="presOf" srcId="{60734C72-21E4-814A-A2A1-1675940AF23B}" destId="{216F627F-8727-7A4E-B5BE-FF381C4EBB0B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3E69EDC7-0C20-2544-AEC7-58FE9E0998EB}" type="presOf" srcId="{282FC4D8-9038-534B-984A-B06FA0F8412B}" destId="{4765C815-82CB-F542-8D5B-1437949B640B}" srcOrd="0" destOrd="0" presId="urn:microsoft.com/office/officeart/2005/8/layout/hChevron3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8FB32EAE-B9B6-3746-88C5-3BF7199FC5A8}" type="presOf" srcId="{422AD645-8E77-7F40-BC66-ECC258503920}" destId="{3C97018F-9CC5-5248-A491-6F1B3E55BAE2}" srcOrd="0" destOrd="0" presId="urn:microsoft.com/office/officeart/2005/8/layout/hChevron3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6D1EC6DF-AC7F-BF4A-8E90-4E8E0141E40F}" type="presParOf" srcId="{EEAD4471-A2C0-1741-9E8A-204BA5D7F620}" destId="{216F627F-8727-7A4E-B5BE-FF381C4EBB0B}" srcOrd="0" destOrd="0" presId="urn:microsoft.com/office/officeart/2005/8/layout/hChevron3"/>
    <dgm:cxn modelId="{A17DE13F-222A-4946-8319-E187FA0B2867}" type="presParOf" srcId="{EEAD4471-A2C0-1741-9E8A-204BA5D7F620}" destId="{27B578D6-AB3B-1349-93BA-BAA399231338}" srcOrd="1" destOrd="0" presId="urn:microsoft.com/office/officeart/2005/8/layout/hChevron3"/>
    <dgm:cxn modelId="{40FC4421-804B-D14B-8DF6-4D4253DEE426}" type="presParOf" srcId="{EEAD4471-A2C0-1741-9E8A-204BA5D7F620}" destId="{4765C815-82CB-F542-8D5B-1437949B640B}" srcOrd="2" destOrd="0" presId="urn:microsoft.com/office/officeart/2005/8/layout/hChevron3"/>
    <dgm:cxn modelId="{D8F68276-2721-DF4A-B82C-611FD2E9DD85}" type="presParOf" srcId="{EEAD4471-A2C0-1741-9E8A-204BA5D7F620}" destId="{35385C18-F076-1F4C-8017-DBEF2903E8B3}" srcOrd="3" destOrd="0" presId="urn:microsoft.com/office/officeart/2005/8/layout/hChevron3"/>
    <dgm:cxn modelId="{B118CB95-9104-4440-B4A8-CA05BACB9ADC}" type="presParOf" srcId="{EEAD4471-A2C0-1741-9E8A-204BA5D7F620}" destId="{30ADD872-8869-3E4D-A8E2-08B898D6948D}" srcOrd="4" destOrd="0" presId="urn:microsoft.com/office/officeart/2005/8/layout/hChevron3"/>
    <dgm:cxn modelId="{79D3D887-78EA-7749-B97C-566B5F4FBBF7}" type="presParOf" srcId="{EEAD4471-A2C0-1741-9E8A-204BA5D7F620}" destId="{001C65E5-B633-8444-851E-114D90E99CF1}" srcOrd="5" destOrd="0" presId="urn:microsoft.com/office/officeart/2005/8/layout/hChevron3"/>
    <dgm:cxn modelId="{1950166C-17CA-1647-B58F-6F455C5178D5}" type="presParOf" srcId="{EEAD4471-A2C0-1741-9E8A-204BA5D7F620}" destId="{C31EFB1B-C80F-C644-94C1-306523DD073F}" srcOrd="6" destOrd="0" presId="urn:microsoft.com/office/officeart/2005/8/layout/hChevron3"/>
    <dgm:cxn modelId="{FEDC148A-EF76-5F47-B680-69DB1AF51D31}" type="presParOf" srcId="{EEAD4471-A2C0-1741-9E8A-204BA5D7F620}" destId="{8650CD6B-BA7B-544C-9565-249E00B78CB8}" srcOrd="7" destOrd="0" presId="urn:microsoft.com/office/officeart/2005/8/layout/hChevron3"/>
    <dgm:cxn modelId="{67243F81-682A-ED48-A35E-DB915CC01797}" type="presParOf" srcId="{EEAD4471-A2C0-1741-9E8A-204BA5D7F620}" destId="{3C97018F-9CC5-5248-A491-6F1B3E55BAE2}" srcOrd="8" destOrd="0" presId="urn:microsoft.com/office/officeart/2005/8/layout/hChevron3"/>
    <dgm:cxn modelId="{53C58ED7-95EB-954E-BD47-BBEF28764C9C}" type="presParOf" srcId="{EEAD4471-A2C0-1741-9E8A-204BA5D7F620}" destId="{90981930-E800-4B4A-86EA-EF964FBF5576}" srcOrd="9" destOrd="0" presId="urn:microsoft.com/office/officeart/2005/8/layout/hChevron3"/>
    <dgm:cxn modelId="{8FACF69C-B98C-0E40-9E21-EE508EC48FC8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3A66AD6-3F65-8B47-9B69-AA768477BA5A}" type="presOf" srcId="{7B512A20-7DF5-9641-80F3-A529CDC63DBB}" destId="{30ADD872-8869-3E4D-A8E2-08B898D6948D}" srcOrd="0" destOrd="0" presId="urn:microsoft.com/office/officeart/2005/8/layout/hChevron3"/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467E8FB0-CA77-8246-A7F4-AABC0B65C0BE}" type="presOf" srcId="{422AD645-8E77-7F40-BC66-ECC258503920}" destId="{3C97018F-9CC5-5248-A491-6F1B3E55BAE2}" srcOrd="0" destOrd="0" presId="urn:microsoft.com/office/officeart/2005/8/layout/hChevron3"/>
    <dgm:cxn modelId="{D915F8DE-8B47-0642-BC13-01E2F8A74257}" type="presOf" srcId="{60734C72-21E4-814A-A2A1-1675940AF23B}" destId="{216F627F-8727-7A4E-B5BE-FF381C4EBB0B}" srcOrd="0" destOrd="0" presId="urn:microsoft.com/office/officeart/2005/8/layout/hChevron3"/>
    <dgm:cxn modelId="{C7F9339F-5D36-A448-88B6-143CC5C6E4FC}" type="presOf" srcId="{8E558DAB-245C-BD43-B033-3A6C0594F7F8}" destId="{EEAD4471-A2C0-1741-9E8A-204BA5D7F620}" srcOrd="0" destOrd="0" presId="urn:microsoft.com/office/officeart/2005/8/layout/hChevron3"/>
    <dgm:cxn modelId="{6B974499-8AFF-CE44-9880-D10E48295283}" type="presOf" srcId="{829A820D-A574-914B-A46D-50047BFDC6D2}" destId="{C31EFB1B-C80F-C644-94C1-306523DD073F}" srcOrd="0" destOrd="0" presId="urn:microsoft.com/office/officeart/2005/8/layout/hChevron3"/>
    <dgm:cxn modelId="{805583CA-9AD0-EA42-A673-988AADE2F472}" type="presOf" srcId="{2C865F35-916F-6E45-8F4A-850856E56841}" destId="{12C0AFF8-7FA0-7445-B5C6-290D4033019F}" srcOrd="0" destOrd="0" presId="urn:microsoft.com/office/officeart/2005/8/layout/hChevron3"/>
    <dgm:cxn modelId="{D029B685-E16A-E345-A50B-A8CDCC995D8A}" type="presOf" srcId="{282FC4D8-9038-534B-984A-B06FA0F8412B}" destId="{4765C815-82CB-F542-8D5B-1437949B640B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D7F09309-55DF-0846-A582-386F136FC02D}" type="presParOf" srcId="{EEAD4471-A2C0-1741-9E8A-204BA5D7F620}" destId="{216F627F-8727-7A4E-B5BE-FF381C4EBB0B}" srcOrd="0" destOrd="0" presId="urn:microsoft.com/office/officeart/2005/8/layout/hChevron3"/>
    <dgm:cxn modelId="{7F10E145-5ABB-584F-AD6B-C221A98FCD97}" type="presParOf" srcId="{EEAD4471-A2C0-1741-9E8A-204BA5D7F620}" destId="{27B578D6-AB3B-1349-93BA-BAA399231338}" srcOrd="1" destOrd="0" presId="urn:microsoft.com/office/officeart/2005/8/layout/hChevron3"/>
    <dgm:cxn modelId="{9D7E28A0-35FF-A448-A5E8-B814229CA129}" type="presParOf" srcId="{EEAD4471-A2C0-1741-9E8A-204BA5D7F620}" destId="{4765C815-82CB-F542-8D5B-1437949B640B}" srcOrd="2" destOrd="0" presId="urn:microsoft.com/office/officeart/2005/8/layout/hChevron3"/>
    <dgm:cxn modelId="{BE0A6CFB-D4D5-914D-A512-632963E4F426}" type="presParOf" srcId="{EEAD4471-A2C0-1741-9E8A-204BA5D7F620}" destId="{35385C18-F076-1F4C-8017-DBEF2903E8B3}" srcOrd="3" destOrd="0" presId="urn:microsoft.com/office/officeart/2005/8/layout/hChevron3"/>
    <dgm:cxn modelId="{36A17FA2-E240-A648-A2E1-D96B0FDDFB30}" type="presParOf" srcId="{EEAD4471-A2C0-1741-9E8A-204BA5D7F620}" destId="{30ADD872-8869-3E4D-A8E2-08B898D6948D}" srcOrd="4" destOrd="0" presId="urn:microsoft.com/office/officeart/2005/8/layout/hChevron3"/>
    <dgm:cxn modelId="{DD42034E-773A-BA44-8A64-CC7894F0FED5}" type="presParOf" srcId="{EEAD4471-A2C0-1741-9E8A-204BA5D7F620}" destId="{001C65E5-B633-8444-851E-114D90E99CF1}" srcOrd="5" destOrd="0" presId="urn:microsoft.com/office/officeart/2005/8/layout/hChevron3"/>
    <dgm:cxn modelId="{E39B757F-AC20-5245-A92B-CD9FEBD1A6CD}" type="presParOf" srcId="{EEAD4471-A2C0-1741-9E8A-204BA5D7F620}" destId="{C31EFB1B-C80F-C644-94C1-306523DD073F}" srcOrd="6" destOrd="0" presId="urn:microsoft.com/office/officeart/2005/8/layout/hChevron3"/>
    <dgm:cxn modelId="{A8BAD721-6401-504D-9164-21D5D23395B4}" type="presParOf" srcId="{EEAD4471-A2C0-1741-9E8A-204BA5D7F620}" destId="{8650CD6B-BA7B-544C-9565-249E00B78CB8}" srcOrd="7" destOrd="0" presId="urn:microsoft.com/office/officeart/2005/8/layout/hChevron3"/>
    <dgm:cxn modelId="{9065B28A-0604-5D4E-A22E-6E2261165489}" type="presParOf" srcId="{EEAD4471-A2C0-1741-9E8A-204BA5D7F620}" destId="{3C97018F-9CC5-5248-A491-6F1B3E55BAE2}" srcOrd="8" destOrd="0" presId="urn:microsoft.com/office/officeart/2005/8/layout/hChevron3"/>
    <dgm:cxn modelId="{3E2E1F29-E11D-4944-97EF-85DC559EE5BE}" type="presParOf" srcId="{EEAD4471-A2C0-1741-9E8A-204BA5D7F620}" destId="{90981930-E800-4B4A-86EA-EF964FBF5576}" srcOrd="9" destOrd="0" presId="urn:microsoft.com/office/officeart/2005/8/layout/hChevron3"/>
    <dgm:cxn modelId="{B40FE3BB-CC7F-E141-BF27-2CD574866C83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5A110B-8D1A-2548-8760-0835035596C0}" type="doc">
      <dgm:prSet loTypeId="urn:microsoft.com/office/officeart/2005/8/layout/process2" loCatId="" qsTypeId="urn:microsoft.com/office/officeart/2005/8/quickstyle/simple1" qsCatId="simple" csTypeId="urn:microsoft.com/office/officeart/2005/8/colors/accent0_1" csCatId="mainScheme" phldr="1"/>
      <dgm:spPr/>
    </dgm:pt>
    <dgm:pt modelId="{AB40922A-F6D3-3742-8D6A-6A7F71C4670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利用多個參考點事先建立數據庫</a:t>
          </a:r>
          <a:endParaRPr lang="zh-TW" altLang="en-US" sz="1200" dirty="0">
            <a:latin typeface="+mj-ea"/>
            <a:ea typeface="+mj-ea"/>
          </a:endParaRPr>
        </a:p>
      </dgm:t>
    </dgm:pt>
    <dgm:pt modelId="{9E9BC3E2-C4E6-5C40-A51E-F82C20478F83}" type="parTrans" cxnId="{698EEEFE-DD16-3743-AD88-B97992CE25F5}">
      <dgm:prSet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F2599478-0CFF-1845-A902-3B4A83D6D5F3}" type="sibTrans" cxnId="{698EEEFE-DD16-3743-AD88-B97992CE25F5}">
      <dgm:prSet custT="1"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5DE7CBC6-D2E5-1647-80FC-0974B4A67BAD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與數據庫比對求解</a:t>
          </a:r>
          <a:endParaRPr lang="zh-TW" altLang="en-US" sz="1200" dirty="0">
            <a:latin typeface="+mj-ea"/>
            <a:ea typeface="+mj-ea"/>
          </a:endParaRPr>
        </a:p>
      </dgm:t>
    </dgm:pt>
    <dgm:pt modelId="{5752FA75-2C15-A140-901F-D73E90E76664}" type="parTrans" cxnId="{F6163823-59CA-1B4E-A1C2-578EA5EC05A8}">
      <dgm:prSet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4BF22108-35DC-044E-A396-3650F8C657EC}" type="sibTrans" cxnId="{F6163823-59CA-1B4E-A1C2-578EA5EC05A8}">
      <dgm:prSet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753FC60C-229B-5843-9F16-4468060DDCB6}" type="pres">
      <dgm:prSet presAssocID="{815A110B-8D1A-2548-8760-0835035596C0}" presName="linearFlow" presStyleCnt="0">
        <dgm:presLayoutVars>
          <dgm:resizeHandles val="exact"/>
        </dgm:presLayoutVars>
      </dgm:prSet>
      <dgm:spPr/>
    </dgm:pt>
    <dgm:pt modelId="{351864E7-694E-BD43-AFAD-AC1319FE23E3}" type="pres">
      <dgm:prSet presAssocID="{AB40922A-F6D3-3742-8D6A-6A7F71C4670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51674E5-D6DD-8443-B3AD-298EC3485EE0}" type="pres">
      <dgm:prSet presAssocID="{F2599478-0CFF-1845-A902-3B4A83D6D5F3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2AF0A32A-993B-F24D-9E67-30F3FA48D9BD}" type="pres">
      <dgm:prSet presAssocID="{F2599478-0CFF-1845-A902-3B4A83D6D5F3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05165143-D8F4-5343-97F5-674B9D48CF4F}" type="pres">
      <dgm:prSet presAssocID="{5DE7CBC6-D2E5-1647-80FC-0974B4A67BA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C5217BE-A2CF-494E-BE25-B752F40E6E0A}" type="presOf" srcId="{F2599478-0CFF-1845-A902-3B4A83D6D5F3}" destId="{551674E5-D6DD-8443-B3AD-298EC3485EE0}" srcOrd="0" destOrd="0" presId="urn:microsoft.com/office/officeart/2005/8/layout/process2"/>
    <dgm:cxn modelId="{663CDD94-979F-994E-9340-3BC4D1832425}" type="presOf" srcId="{F2599478-0CFF-1845-A902-3B4A83D6D5F3}" destId="{2AF0A32A-993B-F24D-9E67-30F3FA48D9BD}" srcOrd="1" destOrd="0" presId="urn:microsoft.com/office/officeart/2005/8/layout/process2"/>
    <dgm:cxn modelId="{F6163823-59CA-1B4E-A1C2-578EA5EC05A8}" srcId="{815A110B-8D1A-2548-8760-0835035596C0}" destId="{5DE7CBC6-D2E5-1647-80FC-0974B4A67BAD}" srcOrd="1" destOrd="0" parTransId="{5752FA75-2C15-A140-901F-D73E90E76664}" sibTransId="{4BF22108-35DC-044E-A396-3650F8C657EC}"/>
    <dgm:cxn modelId="{F5BDC801-8A0E-4C4B-A122-FBA0DF98F936}" type="presOf" srcId="{5DE7CBC6-D2E5-1647-80FC-0974B4A67BAD}" destId="{05165143-D8F4-5343-97F5-674B9D48CF4F}" srcOrd="0" destOrd="0" presId="urn:microsoft.com/office/officeart/2005/8/layout/process2"/>
    <dgm:cxn modelId="{71EFB338-DA69-2744-BEFD-23A141A5B2A9}" type="presOf" srcId="{815A110B-8D1A-2548-8760-0835035596C0}" destId="{753FC60C-229B-5843-9F16-4468060DDCB6}" srcOrd="0" destOrd="0" presId="urn:microsoft.com/office/officeart/2005/8/layout/process2"/>
    <dgm:cxn modelId="{698EEEFE-DD16-3743-AD88-B97992CE25F5}" srcId="{815A110B-8D1A-2548-8760-0835035596C0}" destId="{AB40922A-F6D3-3742-8D6A-6A7F71C4670B}" srcOrd="0" destOrd="0" parTransId="{9E9BC3E2-C4E6-5C40-A51E-F82C20478F83}" sibTransId="{F2599478-0CFF-1845-A902-3B4A83D6D5F3}"/>
    <dgm:cxn modelId="{57DC3AFF-FEFF-AC40-915B-651782E3A0DF}" type="presOf" srcId="{AB40922A-F6D3-3742-8D6A-6A7F71C4670B}" destId="{351864E7-694E-BD43-AFAD-AC1319FE23E3}" srcOrd="0" destOrd="0" presId="urn:microsoft.com/office/officeart/2005/8/layout/process2"/>
    <dgm:cxn modelId="{546E6ECA-E500-5F43-8DFE-6BC28D121150}" type="presParOf" srcId="{753FC60C-229B-5843-9F16-4468060DDCB6}" destId="{351864E7-694E-BD43-AFAD-AC1319FE23E3}" srcOrd="0" destOrd="0" presId="urn:microsoft.com/office/officeart/2005/8/layout/process2"/>
    <dgm:cxn modelId="{6EDCC568-214A-4B4B-8E5A-0004F9C9A775}" type="presParOf" srcId="{753FC60C-229B-5843-9F16-4468060DDCB6}" destId="{551674E5-D6DD-8443-B3AD-298EC3485EE0}" srcOrd="1" destOrd="0" presId="urn:microsoft.com/office/officeart/2005/8/layout/process2"/>
    <dgm:cxn modelId="{620E2435-E24D-ED4D-AF4C-50A9BB6B9E5C}" type="presParOf" srcId="{551674E5-D6DD-8443-B3AD-298EC3485EE0}" destId="{2AF0A32A-993B-F24D-9E67-30F3FA48D9BD}" srcOrd="0" destOrd="0" presId="urn:microsoft.com/office/officeart/2005/8/layout/process2"/>
    <dgm:cxn modelId="{CBED96E8-8338-F047-88E8-0CA3039B6974}" type="presParOf" srcId="{753FC60C-229B-5843-9F16-4468060DDCB6}" destId="{05165143-D8F4-5343-97F5-674B9D48CF4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864E7-694E-BD43-AFAD-AC1319FE23E3}">
      <dsp:nvSpPr>
        <dsp:cNvPr id="0" name=""/>
        <dsp:cNvSpPr/>
      </dsp:nvSpPr>
      <dsp:spPr>
        <a:xfrm>
          <a:off x="78134" y="707"/>
          <a:ext cx="1853111" cy="463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利用多個參考點事先建立數據庫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91703" y="14276"/>
        <a:ext cx="1825973" cy="436139"/>
      </dsp:txXfrm>
    </dsp:sp>
    <dsp:sp modelId="{551674E5-D6DD-8443-B3AD-298EC3485EE0}">
      <dsp:nvSpPr>
        <dsp:cNvPr id="0" name=""/>
        <dsp:cNvSpPr/>
      </dsp:nvSpPr>
      <dsp:spPr>
        <a:xfrm rot="5400000">
          <a:off x="917825" y="475567"/>
          <a:ext cx="173729" cy="2084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>
            <a:latin typeface="+mj-ea"/>
            <a:ea typeface="+mj-ea"/>
          </a:endParaRPr>
        </a:p>
      </dsp:txBody>
      <dsp:txXfrm rot="-5400000">
        <a:off x="942148" y="492940"/>
        <a:ext cx="125085" cy="121610"/>
      </dsp:txXfrm>
    </dsp:sp>
    <dsp:sp modelId="{05165143-D8F4-5343-97F5-674B9D48CF4F}">
      <dsp:nvSpPr>
        <dsp:cNvPr id="0" name=""/>
        <dsp:cNvSpPr/>
      </dsp:nvSpPr>
      <dsp:spPr>
        <a:xfrm>
          <a:off x="78134" y="695624"/>
          <a:ext cx="1853111" cy="463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與數據庫比對求解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91703" y="709193"/>
        <a:ext cx="1825973" cy="436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7840" cy="466434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0" y="0"/>
            <a:ext cx="3037840" cy="466434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r">
              <a:defRPr sz="1200"/>
            </a:lvl1pPr>
          </a:lstStyle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967"/>
            <a:ext cx="3037840" cy="466433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0" y="8829967"/>
            <a:ext cx="3037840" cy="466433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r">
              <a:defRPr sz="1200"/>
            </a:lvl1pPr>
          </a:lstStyle>
          <a:p>
            <a:fld id="{FEE0CA31-E5E3-45BC-BBD4-A7AF04282E4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213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7840" cy="466434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40" cy="466434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r">
              <a:defRPr sz="1200"/>
            </a:lvl1pPr>
          </a:lstStyle>
          <a:p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4" rIns="91426" bIns="45714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5"/>
            <a:ext cx="5608320" cy="3660458"/>
          </a:xfrm>
          <a:prstGeom prst="rect">
            <a:avLst/>
          </a:prstGeom>
        </p:spPr>
        <p:txBody>
          <a:bodyPr vert="horz" lIns="91426" tIns="45714" rIns="91426" bIns="45714" rtlCol="0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7"/>
            <a:ext cx="3037840" cy="466433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29967"/>
            <a:ext cx="3037840" cy="466433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r">
              <a:defRPr sz="1200"/>
            </a:lvl1pPr>
          </a:lstStyle>
          <a:p>
            <a:fld id="{10660120-89E1-439A-B248-C3EDD6196B2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各位口試委員、老師、同學們大家好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我是李亭宜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本次報告的題目是：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一個不限制平面平行的   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LED-PD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室內三維定位   系統最佳化    考量硬體指向與朗博次方參數</a:t>
            </a:r>
          </a:p>
          <a:p>
            <a:endParaRPr lang="zh-TW" altLang="en-US" sz="12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7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上一張的光傳播模型是用各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之間的幾何關係表示，並沒有考量到座標系的關係。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因此，我們需要將光傳播模型中的三個變數，距離以及出入射角，以兩座標系的轉換關係以及組態來表示。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入射角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，可以利用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指向與距離向量的內積計算，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出射角則利用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指向與負的距離向量內機計算。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我們將這三個變數改寫後，帶入上一張的光傳播模型，得到一個以座標轉換關係描述的光傳播模型。其中，這個式子非常複雜，難以從中得 到   強度  與相對位置  之間的關係，因此需要透過限制來簡化模型。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544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因此，現今文獻上，仍有許多不足：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其中之一為  為了簡化模型而加諸的系統限制，常見的限制包含：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忽略朗博次方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限制硬體規格相同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限制硬體僅能擺放於原點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限制硬體指向為相同天頂角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僅進行貳為定位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限制出設平面與入社平面需平行，此限制可以使光傳遞模型中的出入射角相等，然而在使用情境下則會變得非常受限。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參考右邊這兩個文獻的例子，硬體組態大多為一把的樣子，方位角平均分配、天頂角相同，而移動上平面不能有改變，需保持平行。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除了系統限制外，由於光通訊發展並不像無線電播成熟，因此較少研究有進行實驗驗證。</a:t>
            </a:r>
          </a:p>
          <a:p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671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因此本研究提出一個演算法，特色如下：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我們會考慮朗博次方，並不限制硬體的指向，也不限制入社平面與出社平面平行，還可以進行三維定位。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我們演算法會使用的限制包含：硬體參數相同，也就是所有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的規格相同，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的規格也相同。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組態的限制，則是個硬體擺設於座標系原點，我們可以參考右圖，分別是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座標系，箭頭代表著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，各自放於原點，而指向並無限制。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953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那演算法的流程如右圖，我們從光通訊得到的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個電流資訊，我們要先獲得方位，再解距離，細節於後面會介紹。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其中方位可以參考左圖，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空間中，有一個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座標系，藍色箭頭則為相對位置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，我們以球座標系表達，那方位代表的就是天頂角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alpha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和方位角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beta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兩個自由度。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75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那演算法的第一部分，我們要獲得方位：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座標系為例，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我們從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個強度資訊中，我們只考量單個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對多個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的電流資訊，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接著，我們兩兩比較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電流資訊，利用光傳遞模型的關係，將電流相除並開朗博次方跟，即可獲得兩入射角的餘弦比值。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  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，以方位與指向的內積換算，變可以知道：滿足兩入射角餘弦比值的方位解，為一通過原點的平面，可以參考圖。每兩個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資訊比較可得一平面，而藍色平面上的每個點，到兩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入射角的餘弦比值，都等於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那我們再透過求出平面兩兩相交的軸，就是所求方位。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任意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，而我們最少需要三個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接收到訊號，才能夠獲得方位。</a:t>
            </a:r>
          </a:p>
          <a:p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538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我們有了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座標系中的方位後，利用同樣的方法獲得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座標系中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座標系的方位，方法相同便不詳述。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限制也是相同，最少需要三個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資訊，才能夠獲得方位。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有了方位資訊，我們即可透過方位與指向的內機獲得出入射角，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有了出入射角後，光傳播模型中的三個變數僅剩下距離，因此可以計算出距離資訊。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94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有了定位演算法後，我們需要對他作評估，那常見的評估方式分成硬體驗證以及軟體模擬：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我們使用軟體模擬的部分，取代硬體的光通訊部分。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流程是在虛擬空間中，定義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座標系相對關係，透過座標轉換計算出各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之間的距離與出入射角關係，由此套入光傳遞模型計算出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輸出電流，最後再加上模擬的誤差，就會是模擬出的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輸出電流。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2097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我們評估的流程如下：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首先要定義針對的使用情境，設定感興趣範圍，也就是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 of interest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，再來需要設計系統，我們可以改變的系統參數包含朗博次方、硬體指向、以及硬體數量。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設定好系統與使用情境後，透過軟體模擬系統輸出，並以提出的演算法求解定位，最後計算誤差進行評估。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其中，設計系統可更改的變數包含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的朗博次方，每個硬體的指向，以及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的硬體數量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LP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為了方便評估，硬體指向暫時限制為天頂角相同、方位角平均分配的組態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而系統表現好不好，則由樣本點中，誤差在容許範圍內的比例來表示。，這邊將容許範圍設定為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公分。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489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中灑樣本點，我們這邊使用的情境，就是文獻中最常見的室內定位的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，為一個光源與一個長方體的室內空間。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3x3x3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公尺的空間，一共取一千個樣本點，這部份我們稱為平移的樣本點。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那我們演算法與其他演算法不同的地方在於，我們的入社平面與出社平面不需平行，因此，每個平移點上再去對他作旋轉，我們稱作旋轉樣本點，以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Roll,pitch,yaw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來定義。這邊紅色的向量代表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軸相對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軸的圖，那旋轉樣本點以極座標圖呈現再這邊，半徑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，角度代表的是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yaw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375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根據此樣本空間，我們針對一個系統設計進行評估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這邊舉例將天頂較設定為十度、朗博次方為一、硬體數量為十，並對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萬多個樣本點計算誤差距離。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這邊呈現我們的結果，左邊的圖是各平移樣本點中，旋轉樣本點於容許範圍內的比例。右圖則是個旋轉樣本點鐘，平移樣本點的比例。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與預期相符，在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座標系所面對的區域求解效果較好。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666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那我今天的報告包含六個部分，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首先，是介紹研究目標，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接著介紹「本研究使用的」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定位系統，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再來，針對現今文獻不足的部分，提出一個改善的定位演算法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並針對此演算法進行模擬與分析，以及針對特定情境進行系統設計的最佳化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最後是結論。</a:t>
            </a: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992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我們接下來想要看的是系統設計對系統表現的影響。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首先是朗博次方的部分，我們將上述步驟重複操作，透過改變朗博次方來觀察系統表現。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我們可以觀察到，朗博次方變大，系統表現變差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社是因為我們的演算法需要同時有三個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的交互訊號，而朗博次方便大代表光束月為集中，因此同時被三個以上硬體覆蓋到的範圍變小，使系統表現變差。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384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那我們將每一個系統設計中，所有樣本點中容許範圍內的比例，呈現於此圖。</a:t>
            </a: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為了使更多點可以得到解，在敏感度與覆蓋範位的取捨中，選擇了覆蓋範圍大的小朗博次方，使系統表現更好。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581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透過一樣的方法，我們觀察硬體天頂角的影響，呈現於圖：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我們可以看到，天頂角較小時，系統表現較好。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原因是因為得到解的樣本點，需要同時有一個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接收到三個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訊號，以及一個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同時傳送訊號至三個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，因此較小的天頂角可使照射範圍重疊較多，使得更多樣本點可以求得解。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硬體的數量則由不同平面呈現，隨著硬體數量增加，系統表現變好，但改善趨勢與硬體數量增加並不成正比。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然而，當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數量太小時，同時有三個硬體覆蓋的範圍過小，難以進行定位。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因此，設計時應該挑選適中的硬體數量。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851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由分析我們可以知道，透過調整不同的系統設計，我們可以得到不一樣的系統表現，而且前述的硬體指向是被限制只能調整天頂角的。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那針對特定情境，我們想得到最好的系統設計，便可以利用最佳化來求解。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這邊是我們的最佳化流程。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第一個是定義情境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再來是設計系統，系統設計的變數包含朗博次方、硬體指向與硬體數量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由於各硬體指向皆有兩個自由度，因此變數總數，是與硬體總數相關的。為了將此複雜的問題簡化，我們在最佳化流程的開始，便設定了該次最佳化所針對的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設定完硬體數量後，再針對指向與朗博次方，進行模擬、定位、誤差計算。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358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最佳化的目標函數前述評估系統表現的方法，希望在容許範圍內的樣本點比例越高越好。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最佳化變數則是包含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的朗博次方，以及每個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的指向，還有每個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的指向，其中指向共有兩個自由度。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因此，最佳化變數的總數為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2+2*LED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1840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那最佳化結果呈現在這邊：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這邊分別呈現五個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對五個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，以及十個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對十個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的結果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最佳化硬體組態如圖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比較兩系統設計，當硬體數量提升為兩倍，系統表現有提升，而且朗博次方也較大，其原因是因為硬體多時，各硬體所需覆蓋的範圍較小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然而硬體數量增加兩倍，對系統表現的提升並沒有太多。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33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最後是結論的部分：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本研究從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系統介紹起，針對現有文獻中，限制過多的部分，提出了一個新的演算法，達到不限制出入社平面平行的三維定位，那這是現有文獻中沒有人用單點對單點定位做到的。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接著，我們建立了一個模擬以及最佳化的流程，可以針對不同使用情境進行評估與最佳化，提供一個方法來評估與設計系統，透過模擬來了解系統的極限，在硬體系統搭建前進行快速的評估。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那未來目標，則是希望可以提升演算法靈活度，例如將硬體種類限制取消</a:t>
            </a:r>
            <a:endParaRPr kumimoji="1" lang="en-US" altLang="zh-TW" dirty="0" smtClean="0"/>
          </a:p>
          <a:p>
            <a:r>
              <a:rPr kumimoji="1" lang="zh-TW" altLang="en-US" dirty="0" smtClean="0"/>
              <a:t>以及，提升系同模擬與驗證的真實度，改善方法可以透過提升模擬真實度，考量更多環境因素，或是搭建硬體系統進行驗證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460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謝謝大家，我今天的報告就到這邊。</a:t>
            </a:r>
            <a:endParaRPr lang="zh-TW" altLang="en-US" sz="12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885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以下開始介紹技術。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首先，無論是什麼方法，定位流程都是有一目標物發送訊號，他發射的訊號可以為主動或是被動發送的，而量測者接收訊號後，再後處理，計算相對位置。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再發送與接收訊號的部分，我們把其稱為硬體技術種類，包含</a:t>
            </a:r>
            <a:r>
              <a:rPr kumimoji="1" lang="en-US" altLang="zh-TW" dirty="0" smtClean="0"/>
              <a:t>WIFI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RFID</a:t>
            </a:r>
            <a:r>
              <a:rPr kumimoji="1" lang="zh-TW" altLang="en-US" dirty="0" smtClean="0"/>
              <a:t> 藍芽 紅外線 相機</a:t>
            </a:r>
            <a:r>
              <a:rPr kumimoji="1" lang="zh-TW" altLang="en-US" baseline="0" dirty="0" smtClean="0"/>
              <a:t> 光定位的方法。</a:t>
            </a:r>
            <a:endParaRPr kumimoji="1" lang="en-US" altLang="zh-TW" baseline="0" dirty="0" smtClean="0"/>
          </a:p>
          <a:p>
            <a:r>
              <a:rPr kumimoji="1" lang="zh-TW" altLang="en-US" baseline="0" dirty="0" smtClean="0"/>
              <a:t>定位演算法則是分類計算相對位置的方法，常見的方法包含多點定位、</a:t>
            </a:r>
            <a:r>
              <a:rPr kumimoji="1" lang="zh-TW" altLang="en-US" sz="12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三角測量法、指紋法、影像辨識、幾何方法。</a:t>
            </a:r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kumimoji="1" lang="en-US" altLang="zh-TW" sz="1200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12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為了挑選符合我們研究目標的，我們從使用的演算法切入：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常見的演算法可以分成兩種：一種是環境對單位的定位，這種定位演算法需要再空間中建立多個參考點，屬於環境對單點的定位，並不符合我們的目標情境。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因此我們著重再單位對單位的演算法上，此類演算法包含相機所使用的視覺辨識，以及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所使用的幾何方法。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視覺辨識是利用相機獲得影像，利用影像中特徵圖案的變形情況，來判斷目標物的距離與方位。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所使用的幾何方法，則是綜合距離與角度兩種資訊，透過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輸出的光電流同時與距離與角度有關，將多個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的強度資訊比較，計算出目標物的相對位置。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444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那首先是研究動機與目標，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我的研究的開端是從這個問題開始的：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有沒有辦法利用兩個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，定位空間中任兩點的相對位置？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這章圖是情境的想像圖，兩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可能放在人或是載具身上，而兩者皆可自由移動。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我們將此情境分解，把目標條列呈現：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我們需要一定位方法，他同時可以辨識目標物，而且為兩單位之間的定位，不能是環境對單位的定位，例如在空間中擺滿感測器作為參考點的方法，就屬於環境對單點的定位。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除此之外，這兩個單位可以風裝成可攜式的單位。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那本研究選擇使用的方法為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定位系統，原因是因為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的訊號強度同時與距離和角度有關，才能夠達到單點對單點的定位。僅獲取距離或是角度資訊的方法，大多需要環境對單點的定位，不符合我們的目標。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除此之外，此系統還有成本低、能耗低、體積小的特性，方便封裝成可攜式單位。</a:t>
            </a:r>
          </a:p>
          <a:p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127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我們已經簡單的利用演算法的使用情境，將硬體技術縮減到只剩相機與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，以下將兩者的特性以表格比較：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首先，相機是定位上成本出名的高的選項，同時也因為視覺辨識領域發展成熟，其具有較高的精度。</a:t>
            </a:r>
            <a:endParaRPr kumimoji="1" lang="en-US" altLang="zh-TW" dirty="0" smtClean="0"/>
          </a:p>
          <a:p>
            <a:r>
              <a:rPr kumimoji="1" lang="zh-TW" altLang="en-US" dirty="0" smtClean="0"/>
              <a:t>演算法複雜度相機也是出名的高，視覺辨識為非常吃運算資源的定位方法，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具有優勢。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辨識</a:t>
            </a:r>
            <a:r>
              <a:rPr kumimoji="1" lang="en-US" altLang="zh-TW" dirty="0" smtClean="0"/>
              <a:t>ID</a:t>
            </a:r>
            <a:r>
              <a:rPr kumimoji="1" lang="zh-TW" altLang="en-US" dirty="0" smtClean="0"/>
              <a:t>的方法，相機是利用視覺辨識辨識影像中的特徵點，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則是利用光通訊技術。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多重路徑傳輸為光波段定位的主要誤差來源，誤差成因為訊號透過障礙物的反射進入感測器，而由於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使用的的資訊即為強度，不像相機是利用特徵點必善，因此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受到的多重路徑影響大。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目標物大小的部分，相機需要辨識目標物，辨識標誌需足夠大才得以辨識進而計算相對位置，相較起來，</a:t>
            </a:r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硬體體積非常小。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這兩種方法在定位上個有優勢，我們選擇的是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，看中的是其體積小又便宜，更符合易拿取、易拆裝、的兩個</a:t>
            </a:r>
            <a:r>
              <a:rPr kumimoji="1" lang="en-US" altLang="zh-TW" dirty="0" smtClean="0"/>
              <a:t>Tag</a:t>
            </a:r>
            <a:r>
              <a:rPr kumimoji="1" lang="zh-TW" altLang="en-US" dirty="0" smtClean="0"/>
              <a:t>的使用情境。</a:t>
            </a:r>
          </a:p>
          <a:p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62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那我們需要對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的定位系統有更深的了解。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的定位系統，由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組成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參考，右邊這張為系統架構圖，由於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各為一個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，因此我們可以將兩個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各自以一座標系描述，分別為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座標系，多個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固定於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則是固定在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座標系上，而兩座標系的相對關係可以自由的改變。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下圖則是系統的定位流程，為了能夠辨識是哪個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發出的訊號，需要透過光通訊技術，由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進行編碼，透過光傳遞到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後。各個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進行光通訊解碼，綜合所有資訊，我們可以得到一個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的電流強度表格；在利用此表格進行定位的計算。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由於系統複雜，我們以下會依序介紹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的擺放自由度、兩座標系之間的座標轉換、以及光傳遞模型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953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首先，我們需要定義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座標系中硬體的自由度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座標系為例，總共有大寫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再此座標系中，每個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都需要定義位置與指向，那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的編號則以小寫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我們以粗體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表示位置，左上標代表定義於哪個座標系中，又下標則為硬體的編號，而位置總共有三個自由度。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指向則以粗體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表示，那因為指向向量中，距離是沒有意義的，因此指向只有兩個自由度，以球座標系表示，自由度就是天頂角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與方位角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44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定義完硬體在各自座標系上的位置與指向，接著要定義兩座標系之間的座標轉換。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三維空間中的座標轉換，最方便的表示方法之一便是齊次座標轉換，齊次轉換矩陣我們以粗體的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表示，左上標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則代表將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座標系投影到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透過齊次轉換矩陣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，我們可以將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的位置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其中，齊次座標轉換可看成旋轉與平移，平一項量，就是我們想要得到的相對位置資訊。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指向的部分則更為簡單，因為指向不需考慮平一矩陣，因此僅用旋轉矩陣即可完成轉換。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175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接著我們要介紹光傳遞模型，先介紹幾個光領域常用的單位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個是立體角，他指的就是空間中的角度，也就是一個光束照出去，表面積與半徑平方的比例。也可以想像成光束圓錐的窄度，值得注意的是立體角描述的是空間中的角度，隨著光束距離的增加，立體角不會改變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再來介紹輻射強度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，輻射強度的定義就是，每單位立體角內所含有的輻射通量，輻射強度一樣與距離無關，僅與立體角大小有關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1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光傳遞模型中最重要的一部分就是朗博輻射模型，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接為軸對稱，且可視範圍最大為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度，我們可以用半球體呈現，黑色向量代表的是硬體指向。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那這個圓形上，出入射角接相同。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都遵守朗博輻射模型，其描述了光輻射強度與出入射角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omega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的關係，光輻射強度再中心軸強度最高，而強度會隨著出入射角增大而衰減，衰減速度為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出入射角的朗博次方。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左下角的圖呈現了不同朗博次方下的輻射模型，角度代表出入射角，半徑代表的是與中心軸輻射強度的比值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朗博次方越大時，光強度隨出入射角的衰減速度就更快，代表的是對角度變化敏感，然而也犧牲掉了照射範圍。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我們將朗博次方呈現於空間中，右邊這張圖呈現朗博次方為一時，輻射強度與中心軸強度的比值。我們可以看出來朗博輻射模型為軸對稱，且輻射強度最強的部分為中心軸。</a:t>
            </a:r>
          </a:p>
          <a:p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806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介紹完朗博輻射模型後，我們將光傳播模型依照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傳送至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的順序分開介紹。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的部分，輻射強度主要以朗博輻射模型表示，便數為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出射角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，其餘屬於硬體參數不詳細介紹。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輸出電流，也是以朗博輻射模型表示，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平方則描述能量隨距離平方衰減，其餘屬於硬體參數不詳細介紹。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統整於以下式子，並把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的編號加入於右下標，地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接收到地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的電流強度成現在這個式子，與定位相關的變數有三個，距離與出入射角，其餘屬於硬體參數的部分。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13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10350"/>
            <a:ext cx="9144000" cy="247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0082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07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0" dirty="0" smtClean="0"/>
              <a:t>模擬與分析</a:t>
            </a:r>
            <a:endParaRPr lang="en-US" sz="1200" b="0" dirty="0"/>
          </a:p>
        </p:txBody>
      </p:sp>
      <p:graphicFrame>
        <p:nvGraphicFramePr>
          <p:cNvPr id="14" name="資料圖表 13"/>
          <p:cNvGraphicFramePr/>
          <p:nvPr userDrawn="1">
            <p:extLst>
              <p:ext uri="{D42A27DB-BD31-4B8C-83A1-F6EECF244321}">
                <p14:modId xmlns:p14="http://schemas.microsoft.com/office/powerpoint/2010/main" val="1940022733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0" dirty="0" smtClean="0"/>
              <a:t>針對情境最佳化</a:t>
            </a:r>
            <a:endParaRPr lang="en-US" sz="1200" b="0" dirty="0"/>
          </a:p>
        </p:txBody>
      </p:sp>
      <p:graphicFrame>
        <p:nvGraphicFramePr>
          <p:cNvPr id="16" name="資料圖表 15"/>
          <p:cNvGraphicFramePr/>
          <p:nvPr userDrawn="1">
            <p:extLst>
              <p:ext uri="{D42A27DB-BD31-4B8C-83A1-F6EECF244321}">
                <p14:modId xmlns:p14="http://schemas.microsoft.com/office/powerpoint/2010/main" val="2075977982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516277"/>
            <a:ext cx="7886700" cy="409414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28650" y="177919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400" smtClean="0"/>
              <a:t>Click to edit Master title style</a:t>
            </a:r>
            <a:endParaRPr lang="en-US" sz="1400" dirty="0"/>
          </a:p>
        </p:txBody>
      </p:sp>
      <p:graphicFrame>
        <p:nvGraphicFramePr>
          <p:cNvPr id="11" name="資料圖表 10"/>
          <p:cNvGraphicFramePr/>
          <p:nvPr userDrawn="1">
            <p:extLst>
              <p:ext uri="{D42A27DB-BD31-4B8C-83A1-F6EECF244321}">
                <p14:modId xmlns:p14="http://schemas.microsoft.com/office/powerpoint/2010/main" val="1661617601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10350"/>
            <a:ext cx="9144000" cy="247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0082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5518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07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256630"/>
            <a:ext cx="7886700" cy="68400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51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256628"/>
            <a:ext cx="7886700" cy="68400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611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0283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"/>
          <a:stretch/>
        </p:blipFill>
        <p:spPr>
          <a:xfrm>
            <a:off x="0" y="1845123"/>
            <a:ext cx="9144000" cy="30860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602819"/>
            <a:ext cx="7772400" cy="1682750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1pPr>
          </a:lstStyle>
          <a:p>
            <a:pPr algn="ctr"/>
            <a:endParaRPr lang="zh-TW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副標題 9"/>
          <p:cNvSpPr>
            <a:spLocks noGrp="1"/>
          </p:cNvSpPr>
          <p:nvPr>
            <p:ph type="subTitle" idx="4294967295"/>
          </p:nvPr>
        </p:nvSpPr>
        <p:spPr>
          <a:xfrm>
            <a:off x="1143000" y="5282293"/>
            <a:ext cx="6858000" cy="1134382"/>
          </a:xfrm>
        </p:spPr>
        <p:txBody>
          <a:bodyPr>
            <a:normAutofit/>
          </a:bodyPr>
          <a:lstStyle>
            <a:lvl1pPr marL="0" indent="0" algn="ctr">
              <a:defRPr/>
            </a:lvl1pPr>
          </a:lstStyle>
          <a:p>
            <a:pPr marL="0" indent="0" algn="ctr">
              <a:buNone/>
            </a:pPr>
            <a:endParaRPr lang="zh-TW" altLang="en-US" sz="2400" dirty="0">
              <a:latin typeface="+mj-lt"/>
              <a:ea typeface="+mj-ea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3206082" y="1277747"/>
            <a:ext cx="273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0070C0"/>
                </a:solidFill>
              </a:rPr>
              <a:t>National</a:t>
            </a:r>
            <a:r>
              <a:rPr lang="en-US" altLang="zh-TW" sz="1400" b="1" baseline="0" dirty="0" smtClean="0">
                <a:solidFill>
                  <a:srgbClr val="0070C0"/>
                </a:solidFill>
              </a:rPr>
              <a:t> Taiwan University</a:t>
            </a:r>
          </a:p>
          <a:p>
            <a:pPr algn="ctr"/>
            <a:r>
              <a:rPr lang="en-US" altLang="zh-TW" sz="1400" baseline="0" dirty="0" smtClean="0">
                <a:solidFill>
                  <a:srgbClr val="0070C0"/>
                </a:solidFill>
              </a:rPr>
              <a:t>System Optimization Laboratory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3337090" y="260100"/>
            <a:ext cx="2469821" cy="944700"/>
            <a:chOff x="3350598" y="260100"/>
            <a:chExt cx="2469821" cy="944700"/>
          </a:xfrm>
        </p:grpSpPr>
        <p:pic>
          <p:nvPicPr>
            <p:cNvPr id="4" name="圖片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598" y="260100"/>
              <a:ext cx="944700" cy="9447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144" y="322493"/>
              <a:ext cx="1414275" cy="819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95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aphicFrame>
        <p:nvGraphicFramePr>
          <p:cNvPr id="2" name="資料圖表 1"/>
          <p:cNvGraphicFramePr/>
          <p:nvPr userDrawn="1">
            <p:extLst>
              <p:ext uri="{D42A27DB-BD31-4B8C-83A1-F6EECF244321}">
                <p14:modId xmlns:p14="http://schemas.microsoft.com/office/powerpoint/2010/main" val="718111871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0" smtClean="0"/>
              <a:t>研究動機與目標</a:t>
            </a:r>
            <a:endParaRPr lang="en-US" sz="1200" b="0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200" b="0" dirty="0" smtClean="0"/>
              <a:t>LED</a:t>
            </a:r>
            <a:r>
              <a:rPr lang="zh-TW" altLang="en-US" sz="1200" b="0" dirty="0" smtClean="0"/>
              <a:t>與</a:t>
            </a:r>
            <a:r>
              <a:rPr lang="en-US" altLang="zh-TW" sz="1200" b="0" dirty="0" smtClean="0"/>
              <a:t>PD</a:t>
            </a:r>
            <a:r>
              <a:rPr lang="zh-TW" altLang="en-US" sz="1200" b="0" dirty="0" smtClean="0"/>
              <a:t>定位系統</a:t>
            </a:r>
            <a:endParaRPr lang="en-US" sz="1200" b="0" dirty="0"/>
          </a:p>
        </p:txBody>
      </p:sp>
      <p:graphicFrame>
        <p:nvGraphicFramePr>
          <p:cNvPr id="14" name="資料圖表 13"/>
          <p:cNvGraphicFramePr/>
          <p:nvPr userDrawn="1">
            <p:extLst>
              <p:ext uri="{D42A27DB-BD31-4B8C-83A1-F6EECF244321}">
                <p14:modId xmlns:p14="http://schemas.microsoft.com/office/powerpoint/2010/main" val="424223276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0" dirty="0" smtClean="0"/>
              <a:t>提出定位演算法</a:t>
            </a:r>
            <a:endParaRPr lang="en-US" sz="1200" b="0" dirty="0"/>
          </a:p>
        </p:txBody>
      </p:sp>
      <p:graphicFrame>
        <p:nvGraphicFramePr>
          <p:cNvPr id="14" name="資料圖表 13"/>
          <p:cNvGraphicFramePr/>
          <p:nvPr userDrawn="1">
            <p:extLst>
              <p:ext uri="{D42A27DB-BD31-4B8C-83A1-F6EECF244321}">
                <p14:modId xmlns:p14="http://schemas.microsoft.com/office/powerpoint/2010/main" val="1417587165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9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6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microsoft.com/office/2007/relationships/hdphoto" Target="../media/hdphoto1.wdp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66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diagramData" Target="../diagrams/data7.xml"/><Relationship Id="rId6" Type="http://schemas.openxmlformats.org/officeDocument/2006/relationships/diagramLayout" Target="../diagrams/layout7.xml"/><Relationship Id="rId7" Type="http://schemas.openxmlformats.org/officeDocument/2006/relationships/diagramQuickStyle" Target="../diagrams/quickStyle7.xml"/><Relationship Id="rId8" Type="http://schemas.openxmlformats.org/officeDocument/2006/relationships/diagramColors" Target="../diagrams/colors7.xml"/><Relationship Id="rId9" Type="http://schemas.microsoft.com/office/2007/relationships/diagramDrawing" Target="../diagrams/drawing7.xml"/><Relationship Id="rId10" Type="http://schemas.openxmlformats.org/officeDocument/2006/relationships/image" Target="../media/image91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標題 9"/>
          <p:cNvSpPr>
            <a:spLocks noGrp="1"/>
          </p:cNvSpPr>
          <p:nvPr>
            <p:ph type="subTitle" idx="4294967295"/>
          </p:nvPr>
        </p:nvSpPr>
        <p:spPr>
          <a:xfrm>
            <a:off x="628650" y="2181542"/>
            <a:ext cx="7886700" cy="24949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2400" dirty="0">
                <a:latin typeface="+mj-lt"/>
                <a:ea typeface="+mj-ea"/>
              </a:rPr>
              <a:t>一個不限制平面平行的</a:t>
            </a:r>
            <a:r>
              <a:rPr lang="en-US" altLang="zh-TW" sz="2400" dirty="0">
                <a:latin typeface="+mj-lt"/>
                <a:ea typeface="+mj-ea"/>
              </a:rPr>
              <a:t>LED-PD</a:t>
            </a:r>
            <a:r>
              <a:rPr lang="zh-TW" altLang="en-US" sz="2400" dirty="0">
                <a:latin typeface="+mj-lt"/>
                <a:ea typeface="+mj-ea"/>
              </a:rPr>
              <a:t>室內三維定位系統最佳化考量硬體指向與朗博次方參數</a:t>
            </a:r>
          </a:p>
          <a:p>
            <a:pPr marL="0" indent="0" algn="ctr">
              <a:buNone/>
            </a:pPr>
            <a:r>
              <a:rPr lang="en-US" altLang="zh-TW" sz="2000" dirty="0"/>
              <a:t>The optimal design of a three-dimensional LED-PD indoor positioning system considering variable hardware orientation and </a:t>
            </a:r>
            <a:r>
              <a:rPr lang="en-US" altLang="zh-TW" sz="2000" dirty="0" err="1"/>
              <a:t>lambertian</a:t>
            </a:r>
            <a:r>
              <a:rPr lang="en-US" altLang="zh-TW" sz="2000" dirty="0"/>
              <a:t> order without parallel planes assumptions.</a:t>
            </a:r>
          </a:p>
        </p:txBody>
      </p:sp>
      <p:sp>
        <p:nvSpPr>
          <p:cNvPr id="4" name="副標題 9"/>
          <p:cNvSpPr>
            <a:spLocks noGrp="1"/>
          </p:cNvSpPr>
          <p:nvPr>
            <p:ph type="subTitle" idx="4294967295"/>
          </p:nvPr>
        </p:nvSpPr>
        <p:spPr>
          <a:xfrm>
            <a:off x="4572000" y="5296848"/>
            <a:ext cx="1920240" cy="7762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李亭宜</a:t>
            </a:r>
            <a:endParaRPr lang="en-US" altLang="zh-TW" sz="1800" dirty="0" smtClean="0">
              <a:latin typeface="+mj-lt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詹魁元 博士</a:t>
            </a:r>
            <a:endParaRPr lang="en-US" altLang="zh-TW" sz="1600" dirty="0"/>
          </a:p>
        </p:txBody>
      </p:sp>
      <p:sp>
        <p:nvSpPr>
          <p:cNvPr id="5" name="副標題 9"/>
          <p:cNvSpPr>
            <a:spLocks noGrp="1"/>
          </p:cNvSpPr>
          <p:nvPr>
            <p:ph type="subTitle" idx="4294967295"/>
          </p:nvPr>
        </p:nvSpPr>
        <p:spPr>
          <a:xfrm>
            <a:off x="2651760" y="5296849"/>
            <a:ext cx="1920240" cy="776291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學生：</a:t>
            </a:r>
            <a:endParaRPr lang="en-US" altLang="zh-TW" sz="1800" dirty="0" smtClean="0">
              <a:latin typeface="+mj-lt"/>
              <a:ea typeface="+mj-ea"/>
            </a:endParaRPr>
          </a:p>
          <a:p>
            <a:pPr marL="0" indent="0" algn="r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指導教授：</a:t>
            </a:r>
            <a:endParaRPr lang="en-US" altLang="zh-TW" sz="1600" dirty="0"/>
          </a:p>
        </p:txBody>
      </p:sp>
      <p:sp>
        <p:nvSpPr>
          <p:cNvPr id="6" name="副標題 9"/>
          <p:cNvSpPr>
            <a:spLocks noGrp="1"/>
          </p:cNvSpPr>
          <p:nvPr>
            <p:ph type="subTitle" idx="4294967295"/>
          </p:nvPr>
        </p:nvSpPr>
        <p:spPr>
          <a:xfrm>
            <a:off x="3611880" y="6156959"/>
            <a:ext cx="1920240" cy="4038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800" dirty="0" smtClean="0">
                <a:latin typeface="+mj-lt"/>
                <a:ea typeface="+mj-ea"/>
              </a:rPr>
              <a:t>2022. 08. 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27463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6" y="1219742"/>
            <a:ext cx="4111159" cy="338980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光傳播模型：以兩座標系表示</a:t>
            </a:r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031" y="3032252"/>
            <a:ext cx="1614629" cy="418608"/>
          </a:xfr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26" y="1891347"/>
            <a:ext cx="2260305" cy="69617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42" y="2529580"/>
            <a:ext cx="2035253" cy="550304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003" y="3562410"/>
            <a:ext cx="1303232" cy="431069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224271" y="4998896"/>
            <a:ext cx="8480483" cy="944835"/>
            <a:chOff x="545157" y="3915683"/>
            <a:chExt cx="10078178" cy="1122839"/>
          </a:xfrm>
        </p:grpSpPr>
        <p:grpSp>
          <p:nvGrpSpPr>
            <p:cNvPr id="23" name="群組 22"/>
            <p:cNvGrpSpPr/>
            <p:nvPr/>
          </p:nvGrpSpPr>
          <p:grpSpPr>
            <a:xfrm>
              <a:off x="545157" y="3915683"/>
              <a:ext cx="2847400" cy="1045967"/>
              <a:chOff x="750944" y="1780541"/>
              <a:chExt cx="3292811" cy="1209585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944" y="1780541"/>
                <a:ext cx="1562100" cy="96520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9455" y="2202726"/>
                <a:ext cx="2654300" cy="787400"/>
              </a:xfrm>
              <a:prstGeom prst="rect">
                <a:avLst/>
              </a:prstGeom>
            </p:spPr>
          </p:pic>
        </p:grpSp>
        <p:grpSp>
          <p:nvGrpSpPr>
            <p:cNvPr id="22" name="群組 21"/>
            <p:cNvGrpSpPr/>
            <p:nvPr/>
          </p:nvGrpSpPr>
          <p:grpSpPr>
            <a:xfrm>
              <a:off x="3321111" y="4234091"/>
              <a:ext cx="7302224" cy="804431"/>
              <a:chOff x="2361727" y="4276818"/>
              <a:chExt cx="7658100" cy="843635"/>
            </a:xfrm>
          </p:grpSpPr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056"/>
              <a:stretch/>
            </p:blipFill>
            <p:spPr>
              <a:xfrm>
                <a:off x="6525481" y="4356633"/>
                <a:ext cx="3405572" cy="334994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2118" y="4276818"/>
                <a:ext cx="4005416" cy="445046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6731" y="4743130"/>
                <a:ext cx="3337849" cy="377323"/>
              </a:xfrm>
              <a:prstGeom prst="rect">
                <a:avLst/>
              </a:prstGeom>
            </p:spPr>
          </p:pic>
          <p:cxnSp>
            <p:nvCxnSpPr>
              <p:cNvPr id="20" name="直線接點 19"/>
              <p:cNvCxnSpPr/>
              <p:nvPr/>
            </p:nvCxnSpPr>
            <p:spPr>
              <a:xfrm>
                <a:off x="2361727" y="4721866"/>
                <a:ext cx="76581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矩形 27"/>
          <p:cNvSpPr/>
          <p:nvPr/>
        </p:nvSpPr>
        <p:spPr>
          <a:xfrm>
            <a:off x="628650" y="1124134"/>
            <a:ext cx="78866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利用兩座標之間的齊次座標轉換，將光傳播模型中的幾何變數改寫，以硬體組態與轉換矩陣表示。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8055" y="4655496"/>
            <a:ext cx="7886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smtClean="0">
                <a:latin typeface="+mj-ea"/>
                <a:ea typeface="+mj-ea"/>
              </a:rPr>
              <a:t>將改寫後的幾何關係代回光傳播模型，展開得以下式：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56681" y="5981477"/>
            <a:ext cx="7886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此式非常複雜，難以求解定位，因此</a:t>
            </a:r>
            <a:r>
              <a:rPr kumimoji="1" lang="zh-TW" altLang="en-US" sz="1600" b="1" dirty="0" smtClean="0">
                <a:latin typeface="+mj-ea"/>
                <a:ea typeface="+mj-ea"/>
              </a:rPr>
              <a:t>需透過限制以簡化此模型</a:t>
            </a:r>
            <a:r>
              <a:rPr kumimoji="1" lang="zh-TW" altLang="en-US" sz="1600" dirty="0" smtClean="0">
                <a:latin typeface="+mj-ea"/>
                <a:ea typeface="+mj-ea"/>
              </a:rPr>
              <a:t>。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71999" y="5321523"/>
            <a:ext cx="291155" cy="26877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7407275" y="5303929"/>
            <a:ext cx="291155" cy="26877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024266" y="5681766"/>
            <a:ext cx="291155" cy="26877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6465393" y="4699160"/>
            <a:ext cx="1517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solidFill>
                  <a:schemeClr val="accent4">
                    <a:lumMod val="75000"/>
                  </a:schemeClr>
                </a:solidFill>
                <a:latin typeface="+mj-ea"/>
                <a:ea typeface="+mj-ea"/>
              </a:rPr>
              <a:t>欲解之相對定位</a:t>
            </a:r>
            <a:endParaRPr lang="zh-TW" altLang="en-US" sz="1400" b="1" dirty="0">
              <a:solidFill>
                <a:schemeClr val="accent4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3" name="直線箭頭接點 32"/>
          <p:cNvCxnSpPr/>
          <p:nvPr/>
        </p:nvCxnSpPr>
        <p:spPr>
          <a:xfrm>
            <a:off x="7267267" y="5004296"/>
            <a:ext cx="315919" cy="26187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/>
          <p:cNvCxnSpPr/>
          <p:nvPr/>
        </p:nvCxnSpPr>
        <p:spPr>
          <a:xfrm flipH="1">
            <a:off x="4761405" y="5004296"/>
            <a:ext cx="2505862" cy="26187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endCxn id="16" idx="0"/>
          </p:cNvCxnSpPr>
          <p:nvPr/>
        </p:nvCxnSpPr>
        <p:spPr>
          <a:xfrm flipH="1">
            <a:off x="5315422" y="4980034"/>
            <a:ext cx="1951846" cy="66094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81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257948" y="1200925"/>
                <a:ext cx="4739055" cy="47590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TW" altLang="en-US" b="1" dirty="0" smtClean="0"/>
                  <a:t>系統限制多</a:t>
                </a:r>
                <a:endParaRPr lang="en-US" altLang="zh-TW" b="1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TW" altLang="en-US" dirty="0" smtClean="0">
                    <a:solidFill>
                      <a:srgbClr val="C00000"/>
                    </a:solidFill>
                  </a:rPr>
                  <a:t>忽略朗博次方</a:t>
                </a:r>
                <a:endParaRPr lang="en-US" altLang="zh-TW" dirty="0" smtClean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TW" altLang="en-US" dirty="0" smtClean="0"/>
                  <a:t>限制硬體規格相同</a:t>
                </a:r>
                <a:endParaRPr lang="en-US" altLang="zh-TW" dirty="0" smtClean="0"/>
              </a:p>
              <a:p>
                <a:pPr lvl="1">
                  <a:lnSpc>
                    <a:spcPct val="100000"/>
                  </a:lnSpc>
                </a:pPr>
                <a:r>
                  <a:rPr lang="zh-TW" altLang="en-US" dirty="0" smtClean="0">
                    <a:solidFill>
                      <a:srgbClr val="C00000"/>
                    </a:solidFill>
                  </a:rPr>
                  <a:t>限制硬體放至於原點</a:t>
                </a:r>
                <a:endParaRPr lang="en-US" altLang="zh-TW" dirty="0" smtClean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TW" altLang="en-US" dirty="0" smtClean="0">
                    <a:solidFill>
                      <a:srgbClr val="C00000"/>
                    </a:solidFill>
                  </a:rPr>
                  <a:t>限制硬體指向天頂角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zh-TW" altLang="en-US" dirty="0" smtClean="0">
                    <a:solidFill>
                      <a:srgbClr val="C00000"/>
                    </a:solidFill>
                  </a:rPr>
                  <a:t>相同</a:t>
                </a:r>
                <a:endParaRPr lang="en-US" altLang="zh-TW" dirty="0" smtClean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TW" altLang="en-US" dirty="0" smtClean="0">
                    <a:solidFill>
                      <a:srgbClr val="C00000"/>
                    </a:solidFill>
                  </a:rPr>
                  <a:t>僅進行二維定位</a:t>
                </a:r>
                <a:endParaRPr lang="en-US" altLang="zh-TW" dirty="0" smtClean="0">
                  <a:solidFill>
                    <a:srgbClr val="C00000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zh-TW" altLang="en-US" dirty="0" smtClean="0">
                    <a:solidFill>
                      <a:srgbClr val="C00000"/>
                    </a:solidFill>
                  </a:rPr>
                  <a:t>限制入射平面與出射平面需平行</a:t>
                </a:r>
                <a:r>
                  <a:rPr lang="zh-TW" altLang="en-US" dirty="0" smtClean="0"/>
                  <a:t>：使出射角與入射角相等</a:t>
                </a:r>
                <a:endParaRPr lang="en-US" altLang="zh-TW" dirty="0"/>
              </a:p>
              <a:p>
                <a:pPr>
                  <a:lnSpc>
                    <a:spcPct val="100000"/>
                  </a:lnSpc>
                </a:pPr>
                <a:r>
                  <a:rPr lang="zh-TW" altLang="en-US" b="1" dirty="0" smtClean="0"/>
                  <a:t>較少</a:t>
                </a:r>
                <a:r>
                  <a:rPr lang="zh-TW" altLang="en-US" b="1" dirty="0"/>
                  <a:t>硬體實驗</a:t>
                </a:r>
                <a:r>
                  <a:rPr lang="zh-TW" altLang="en-US" b="1" dirty="0" smtClean="0"/>
                  <a:t>驗證</a:t>
                </a:r>
                <a:endParaRPr lang="zh-TW" altLang="en-US" b="1" dirty="0"/>
              </a:p>
              <a:p>
                <a:pPr lvl="1">
                  <a:lnSpc>
                    <a:spcPct val="100000"/>
                  </a:lnSpc>
                </a:pPr>
                <a:r>
                  <a:rPr lang="zh-TW" altLang="en-US" dirty="0" smtClean="0"/>
                  <a:t>光通訊為</a:t>
                </a:r>
                <a:r>
                  <a:rPr lang="zh-TW" altLang="en-US" dirty="0"/>
                  <a:t>較新的技術</a:t>
                </a:r>
                <a:r>
                  <a:rPr lang="zh-TW" altLang="en-US" dirty="0" smtClean="0"/>
                  <a:t>，因此使用</a:t>
                </a:r>
                <a:r>
                  <a:rPr lang="zh-TW" altLang="en-US" dirty="0"/>
                  <a:t>的驅動器與</a:t>
                </a:r>
                <a:r>
                  <a:rPr lang="en-US" altLang="zh-TW" dirty="0" smtClean="0"/>
                  <a:t>LED</a:t>
                </a:r>
                <a:r>
                  <a:rPr lang="zh-TW" altLang="en-US" dirty="0" smtClean="0"/>
                  <a:t>等尚未</a:t>
                </a:r>
                <a:r>
                  <a:rPr lang="zh-TW" altLang="en-US" dirty="0"/>
                  <a:t>被組合並</a:t>
                </a:r>
                <a:r>
                  <a:rPr lang="zh-TW" altLang="en-US" dirty="0" smtClean="0"/>
                  <a:t>商品化，硬體架設難故較高。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948" y="1200925"/>
                <a:ext cx="4739055" cy="4759059"/>
              </a:xfrm>
              <a:blipFill rotWithShape="0">
                <a:blip r:embed="rId3"/>
                <a:stretch>
                  <a:fillRect l="-1157" t="-64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現今文獻的限制與不足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2137" y="5810281"/>
            <a:ext cx="3979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[21 </a:t>
            </a:r>
            <a:r>
              <a:rPr lang="en-US" altLang="zh-TW" sz="800" dirty="0" err="1"/>
              <a:t>X.~Yu</a:t>
            </a:r>
            <a:r>
              <a:rPr lang="en-US" altLang="zh-TW" sz="800" dirty="0"/>
              <a:t>, </a:t>
            </a:r>
            <a:r>
              <a:rPr lang="en-US" altLang="zh-TW" sz="800" dirty="0" err="1"/>
              <a:t>J.~Wang</a:t>
            </a:r>
            <a:r>
              <a:rPr lang="en-US" altLang="zh-TW" sz="800" dirty="0"/>
              <a:t>, and </a:t>
            </a:r>
            <a:r>
              <a:rPr lang="en-US" altLang="zh-TW" sz="800" dirty="0" err="1"/>
              <a:t>H.~Lu</a:t>
            </a:r>
            <a:r>
              <a:rPr lang="en-US" altLang="zh-TW" sz="800" dirty="0"/>
              <a:t>, ``Indoor positioning system based on single led  using symmetrical optical receiver,'' in {\</a:t>
            </a:r>
            <a:r>
              <a:rPr lang="en-US" altLang="zh-TW" sz="800" dirty="0" err="1"/>
              <a:t>em</a:t>
            </a:r>
            <a:r>
              <a:rPr lang="en-US" altLang="zh-TW" sz="800" dirty="0"/>
              <a:t> Asia Communications and  Photonics Conference (ACP) 2018}, p.~Su2A.50, </a:t>
            </a:r>
            <a:r>
              <a:rPr lang="en-US" altLang="zh-TW" sz="800" dirty="0" err="1"/>
              <a:t>Optica</a:t>
            </a:r>
            <a:r>
              <a:rPr lang="en-US" altLang="zh-TW" sz="800" dirty="0"/>
              <a:t> Publishing Group, 2018.</a:t>
            </a:r>
            <a:endParaRPr lang="zh-TW" altLang="en-US" sz="800" dirty="0"/>
          </a:p>
        </p:txBody>
      </p:sp>
      <p:sp>
        <p:nvSpPr>
          <p:cNvPr id="8" name="矩形 7"/>
          <p:cNvSpPr/>
          <p:nvPr/>
        </p:nvSpPr>
        <p:spPr>
          <a:xfrm>
            <a:off x="592136" y="5348616"/>
            <a:ext cx="3979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smtClean="0"/>
              <a:t>[20] </a:t>
            </a:r>
            <a:r>
              <a:rPr lang="zh-TW" altLang="en-US" sz="800" dirty="0" smtClean="0"/>
              <a:t>T</a:t>
            </a:r>
            <a:r>
              <a:rPr lang="zh-TW" altLang="en-US" sz="800" dirty="0"/>
              <a:t>.~Raharijaona, P.~Mignon, R.~Juston, L.~Kerhuel, and S.~Viollet, ``Hypercube:  A small lensless position sensing device for the tracking of flickering  infrared leds,'' {\em Sensors}, vol.~15, no.~7, pp.~16484--16502, 2015.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5177862" y="367033"/>
            <a:ext cx="3461378" cy="3304217"/>
            <a:chOff x="5177862" y="367033"/>
            <a:chExt cx="3461378" cy="3304217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862" y="367033"/>
              <a:ext cx="3461378" cy="3027218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5949492" y="3394251"/>
              <a:ext cx="20641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&lt;[21]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的系統架構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5177862" y="3760760"/>
            <a:ext cx="3607400" cy="2697630"/>
            <a:chOff x="5177862" y="3760760"/>
            <a:chExt cx="3607400" cy="2697630"/>
          </a:xfrm>
        </p:grpSpPr>
        <p:pic>
          <p:nvPicPr>
            <p:cNvPr id="5" name="內容版面配置區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862" y="3760760"/>
              <a:ext cx="3607400" cy="2511186"/>
            </a:xfrm>
            <a:prstGeom prst="rect">
              <a:avLst/>
            </a:prstGeom>
          </p:spPr>
        </p:pic>
        <p:sp>
          <p:nvSpPr>
            <p:cNvPr id="12" name="文字方塊 11"/>
            <p:cNvSpPr txBox="1"/>
            <p:nvPr/>
          </p:nvSpPr>
          <p:spPr>
            <a:xfrm>
              <a:off x="6051161" y="6181391"/>
              <a:ext cx="20641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&lt;[20]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的系統架構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21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38539"/>
            <a:ext cx="7886700" cy="754886"/>
          </a:xfrm>
          <a:solidFill>
            <a:schemeClr val="bg1"/>
          </a:solidFill>
        </p:spPr>
        <p:txBody>
          <a:bodyPr/>
          <a:lstStyle/>
          <a:p>
            <a:r>
              <a:rPr kumimoji="1" lang="zh-TW" altLang="en-US" dirty="0" smtClean="0"/>
              <a:t>提出定位演算法</a:t>
            </a:r>
            <a:endParaRPr kumimoji="1" lang="zh-TW" altLang="en-US" dirty="0"/>
          </a:p>
        </p:txBody>
      </p:sp>
      <p:sp>
        <p:nvSpPr>
          <p:cNvPr id="8" name="內容版面配置區 1"/>
          <p:cNvSpPr>
            <a:spLocks noGrp="1"/>
          </p:cNvSpPr>
          <p:nvPr>
            <p:ph idx="1"/>
          </p:nvPr>
        </p:nvSpPr>
        <p:spPr>
          <a:xfrm>
            <a:off x="628648" y="1370868"/>
            <a:ext cx="4739055" cy="168050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1800" dirty="0" smtClean="0"/>
              <a:t>本段落提出一演算法，解決以下問題：</a:t>
            </a:r>
            <a:endParaRPr lang="en-US" altLang="zh-TW" sz="1800" dirty="0" smtClean="0"/>
          </a:p>
          <a:p>
            <a:pPr lvl="1">
              <a:lnSpc>
                <a:spcPct val="100000"/>
              </a:lnSpc>
            </a:pPr>
            <a:r>
              <a:rPr lang="zh-TW" altLang="en-US" dirty="0" smtClean="0"/>
              <a:t>考量朗博次方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 smtClean="0"/>
              <a:t>不限制硬體指向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b="1" dirty="0" smtClean="0"/>
              <a:t>不限制入射平面與出射平面平行</a:t>
            </a:r>
            <a:endParaRPr lang="en-US" altLang="zh-TW" b="1" dirty="0" smtClean="0"/>
          </a:p>
          <a:p>
            <a:pPr lvl="1">
              <a:lnSpc>
                <a:spcPct val="100000"/>
              </a:lnSpc>
            </a:pPr>
            <a:r>
              <a:rPr lang="zh-TW" altLang="en-US" b="1" dirty="0" smtClean="0"/>
              <a:t>可進行三維定位</a:t>
            </a:r>
            <a:endParaRPr lang="en-US" altLang="zh-TW" dirty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628649" y="3428812"/>
            <a:ext cx="4739055" cy="1680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dirty="0" smtClean="0"/>
              <a:t>演算法限制：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en-US" altLang="zh-TW" dirty="0" smtClean="0"/>
              <a:t>LED</a:t>
            </a:r>
            <a:r>
              <a:rPr lang="zh-TW" altLang="en-US" dirty="0" smtClean="0"/>
              <a:t>硬體參數相同，</a:t>
            </a:r>
            <a:r>
              <a:rPr lang="en-US" altLang="zh-TW" dirty="0" smtClean="0"/>
              <a:t>PD</a:t>
            </a:r>
            <a:r>
              <a:rPr lang="zh-TW" altLang="en-US" dirty="0" smtClean="0"/>
              <a:t>亦然</a:t>
            </a:r>
            <a:endParaRPr lang="en-US" altLang="zh-TW" dirty="0" smtClean="0"/>
          </a:p>
          <a:p>
            <a:pPr lvl="1">
              <a:lnSpc>
                <a:spcPct val="100000"/>
              </a:lnSpc>
            </a:pPr>
            <a:r>
              <a:rPr lang="zh-TW" altLang="en-US" dirty="0" smtClean="0"/>
              <a:t>硬體各自擺設於座標系原點</a:t>
            </a:r>
            <a:endParaRPr lang="en-US" altLang="zh-TW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1" y="561333"/>
            <a:ext cx="3214849" cy="518632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935201" y="559376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&lt;LED</a:t>
            </a:r>
            <a:r>
              <a:rPr kumimoji="1"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座標系示意圖</a:t>
            </a:r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935202" y="2832204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&lt;PD</a:t>
            </a:r>
            <a:r>
              <a:rPr kumimoji="1"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座標系示意圖</a:t>
            </a:r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935201" y="3701143"/>
                <a:ext cx="577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201" y="3701143"/>
                <a:ext cx="577209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096099" y="3567075"/>
                <a:ext cx="5808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99" y="3567075"/>
                <a:ext cx="580800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085723" y="4539304"/>
                <a:ext cx="5808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723" y="4539304"/>
                <a:ext cx="580800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900594" y="1256846"/>
                <a:ext cx="4932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594" y="1256846"/>
                <a:ext cx="493212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061492" y="1122778"/>
                <a:ext cx="4930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𝑃𝐷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492" y="1122778"/>
                <a:ext cx="49301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061492" y="1529130"/>
                <a:ext cx="4930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𝑃𝐷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492" y="1529130"/>
                <a:ext cx="493019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3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4" y="993425"/>
            <a:ext cx="5289125" cy="314524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38539"/>
            <a:ext cx="7886700" cy="754886"/>
          </a:xfrm>
          <a:solidFill>
            <a:schemeClr val="bg1"/>
          </a:solidFill>
        </p:spPr>
        <p:txBody>
          <a:bodyPr/>
          <a:lstStyle/>
          <a:p>
            <a:r>
              <a:rPr kumimoji="1" lang="zh-TW" altLang="en-US" dirty="0" smtClean="0"/>
              <a:t>演算法流程</a:t>
            </a:r>
            <a:endParaRPr kumimoji="1"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5824521" y="703066"/>
            <a:ext cx="2719857" cy="5747877"/>
            <a:chOff x="5726671" y="372795"/>
            <a:chExt cx="2719857" cy="5747877"/>
          </a:xfrm>
        </p:grpSpPr>
        <p:grpSp>
          <p:nvGrpSpPr>
            <p:cNvPr id="7" name="群組 6"/>
            <p:cNvGrpSpPr/>
            <p:nvPr/>
          </p:nvGrpSpPr>
          <p:grpSpPr>
            <a:xfrm>
              <a:off x="5726671" y="372795"/>
              <a:ext cx="2719857" cy="5447510"/>
              <a:chOff x="3472664" y="2009607"/>
              <a:chExt cx="2198672" cy="4403646"/>
            </a:xfrm>
          </p:grpSpPr>
          <p:pic>
            <p:nvPicPr>
              <p:cNvPr id="5" name="內容版面配置區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703"/>
              <a:stretch/>
            </p:blipFill>
            <p:spPr>
              <a:xfrm>
                <a:off x="3472664" y="2711669"/>
                <a:ext cx="2198672" cy="3701584"/>
              </a:xfrm>
              <a:prstGeom prst="rect">
                <a:avLst/>
              </a:prstGeom>
            </p:spPr>
          </p:pic>
          <p:pic>
            <p:nvPicPr>
              <p:cNvPr id="6" name="內容版面配置區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49" b="87146"/>
              <a:stretch/>
            </p:blipFill>
            <p:spPr>
              <a:xfrm>
                <a:off x="3472664" y="2009607"/>
                <a:ext cx="2198672" cy="683172"/>
              </a:xfrm>
              <a:prstGeom prst="rect">
                <a:avLst/>
              </a:prstGeom>
            </p:spPr>
          </p:pic>
        </p:grpSp>
        <p:sp>
          <p:nvSpPr>
            <p:cNvPr id="9" name="文字方塊 8"/>
            <p:cNvSpPr txBox="1"/>
            <p:nvPr/>
          </p:nvSpPr>
          <p:spPr>
            <a:xfrm>
              <a:off x="6157310" y="5843673"/>
              <a:ext cx="20641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演算法流程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7714343" y="3795160"/>
                  <a:ext cx="2743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4343" y="3795160"/>
                  <a:ext cx="274370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5556" r="-4444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7743371" y="1337652"/>
                  <a:ext cx="572015" cy="301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𝛼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charset="0"/>
                              </a:rPr>
                              <m:t>𝛽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3371" y="1337652"/>
                  <a:ext cx="572015" cy="30174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383" r="-6383" b="-285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8833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/>
          <a:lstStyle/>
          <a:p>
            <a:r>
              <a:rPr kumimoji="1" lang="zh-TW" altLang="en-US" dirty="0" smtClean="0"/>
              <a:t>獲得方位</a:t>
            </a:r>
            <a:endParaRPr kumimoji="1" lang="zh-TW" altLang="en-US" dirty="0"/>
          </a:p>
        </p:txBody>
      </p:sp>
      <p:sp>
        <p:nvSpPr>
          <p:cNvPr id="141" name="內容版面配置區 1"/>
          <p:cNvSpPr>
            <a:spLocks noGrp="1"/>
          </p:cNvSpPr>
          <p:nvPr>
            <p:ph idx="1"/>
          </p:nvPr>
        </p:nvSpPr>
        <p:spPr>
          <a:xfrm>
            <a:off x="628650" y="1089783"/>
            <a:ext cx="4739055" cy="3561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1800" dirty="0" smtClean="0"/>
              <a:t>僅看單個</a:t>
            </a:r>
            <a:r>
              <a:rPr lang="en-US" altLang="zh-TW" sz="1800" dirty="0" smtClean="0"/>
              <a:t>LED</a:t>
            </a:r>
            <a:r>
              <a:rPr lang="zh-TW" altLang="en-US" sz="1800" dirty="0" smtClean="0"/>
              <a:t>對多個</a:t>
            </a:r>
            <a:r>
              <a:rPr lang="en-US" altLang="zh-TW" sz="1800" dirty="0" smtClean="0"/>
              <a:t>PD</a:t>
            </a:r>
            <a:r>
              <a:rPr lang="zh-TW" altLang="en-US" sz="1800" dirty="0" smtClean="0"/>
              <a:t>的電流強度資訊：</a:t>
            </a:r>
            <a:endParaRPr lang="zh-TW" altLang="en-US" dirty="0"/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310"/>
          <a:stretch/>
        </p:blipFill>
        <p:spPr>
          <a:xfrm>
            <a:off x="590602" y="1349552"/>
            <a:ext cx="3981398" cy="3898309"/>
          </a:xfrm>
          <a:prstGeom prst="rect">
            <a:avLst/>
          </a:prstGeom>
        </p:spPr>
      </p:pic>
      <p:sp>
        <p:nvSpPr>
          <p:cNvPr id="136" name="圓角矩形圖說文字 135"/>
          <p:cNvSpPr/>
          <p:nvPr/>
        </p:nvSpPr>
        <p:spPr>
          <a:xfrm>
            <a:off x="5022322" y="3413780"/>
            <a:ext cx="3900962" cy="2981610"/>
          </a:xfrm>
          <a:prstGeom prst="wedgeRoundRectCallout">
            <a:avLst>
              <a:gd name="adj1" fmla="val -83152"/>
              <a:gd name="adj2" fmla="val 716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7" name="圖片 1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705" y="3644628"/>
            <a:ext cx="3231888" cy="2519913"/>
          </a:xfrm>
          <a:prstGeom prst="rect">
            <a:avLst/>
          </a:prstGeom>
        </p:spPr>
      </p:pic>
      <p:sp>
        <p:nvSpPr>
          <p:cNvPr id="138" name="圓角矩形圖說文字 137"/>
          <p:cNvSpPr/>
          <p:nvPr/>
        </p:nvSpPr>
        <p:spPr>
          <a:xfrm>
            <a:off x="4808962" y="1176227"/>
            <a:ext cx="4114322" cy="1996846"/>
          </a:xfrm>
          <a:prstGeom prst="wedgeRoundRectCallout">
            <a:avLst>
              <a:gd name="adj1" fmla="val -74780"/>
              <a:gd name="adj2" fmla="val 39000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9" name="圖片 1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88" y="1333884"/>
            <a:ext cx="3659691" cy="1686593"/>
          </a:xfrm>
          <a:prstGeom prst="rect">
            <a:avLst/>
          </a:prstGeom>
        </p:spPr>
      </p:pic>
      <p:sp>
        <p:nvSpPr>
          <p:cNvPr id="10" name="內容版面配置區 1"/>
          <p:cNvSpPr txBox="1">
            <a:spLocks/>
          </p:cNvSpPr>
          <p:nvPr/>
        </p:nvSpPr>
        <p:spPr>
          <a:xfrm>
            <a:off x="590602" y="5603988"/>
            <a:ext cx="3943350" cy="681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800" dirty="0" smtClean="0"/>
              <a:t>任意</a:t>
            </a:r>
            <a:r>
              <a:rPr lang="en-US" altLang="zh-TW" sz="1800" dirty="0" smtClean="0"/>
              <a:t>LED</a:t>
            </a:r>
            <a:r>
              <a:rPr lang="zh-TW" altLang="en-US" sz="1800" dirty="0" smtClean="0"/>
              <a:t>，</a:t>
            </a:r>
            <a:r>
              <a:rPr lang="zh-TW" altLang="en-US" sz="1800" b="1" dirty="0" smtClean="0"/>
              <a:t>需有三個以上的</a:t>
            </a:r>
            <a:r>
              <a:rPr lang="en-US" altLang="zh-TW" sz="1800" b="1" dirty="0" smtClean="0"/>
              <a:t>PD</a:t>
            </a:r>
            <a:r>
              <a:rPr lang="zh-TW" altLang="en-US" sz="1800" b="1" dirty="0" smtClean="0"/>
              <a:t>接收到訊號</a:t>
            </a:r>
            <a:r>
              <a:rPr lang="zh-TW" altLang="en-US" sz="1800" dirty="0" smtClean="0"/>
              <a:t>，才可解出方位。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51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獲得距離</a:t>
            </a:r>
            <a:endParaRPr kumimoji="1"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443422" y="1204267"/>
            <a:ext cx="4795784" cy="3082537"/>
            <a:chOff x="347277" y="1140514"/>
            <a:chExt cx="4795784" cy="3082537"/>
          </a:xfrm>
        </p:grpSpPr>
        <p:sp>
          <p:nvSpPr>
            <p:cNvPr id="9" name="矩形 8"/>
            <p:cNvSpPr/>
            <p:nvPr/>
          </p:nvSpPr>
          <p:spPr>
            <a:xfrm>
              <a:off x="347277" y="1140514"/>
              <a:ext cx="4792281" cy="805358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利用相同的方式</a:t>
              </a:r>
              <a:endPara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獲得</a:t>
              </a:r>
              <a:r>
                <a:rPr kumimoji="1" lang="en-US" altLang="zh-TW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座標系中</a:t>
              </a:r>
              <a:r>
                <a:rPr kumimoji="1" lang="en-US" altLang="zh-TW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座標系所在方位</a:t>
              </a:r>
              <a:endPara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47277" y="2212296"/>
              <a:ext cx="4792281" cy="821635"/>
            </a:xfrm>
            <a:prstGeom prst="rect">
              <a:avLst/>
            </a:prstGeom>
            <a:solidFill>
              <a:schemeClr val="bg2"/>
            </a:solidFill>
            <a:ln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利用方位與指向內積</a:t>
              </a:r>
              <a:endParaRPr kumimoji="1" lang="en-US" altLang="zh-TW" sz="20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計算各</a:t>
              </a:r>
              <a:r>
                <a:rPr kumimoji="1" lang="en-US" altLang="zh-TW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2000" dirty="0" smtClean="0">
                  <a:latin typeface="Heiti TC Light" charset="-120"/>
                  <a:ea typeface="Heiti TC Light" charset="-120"/>
                  <a:cs typeface="Heiti TC Light" charset="-120"/>
                </a:rPr>
                <a:t>的出入射角</a:t>
              </a:r>
              <a:endParaRPr kumimoji="1" lang="zh-TW" altLang="en-US" sz="20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350780" y="3300355"/>
                  <a:ext cx="4792281" cy="92269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prstDash val="soli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zh-TW" altLang="en-US" sz="20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有了出入射角</a:t>
                  </a:r>
                  <a14:m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𝜃𝜙</m:t>
                      </m:r>
                    </m:oMath>
                  </a14:m>
                  <a:r>
                    <a:rPr kumimoji="1" lang="zh-TW" altLang="en-US" sz="20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資訊</a:t>
                  </a:r>
                  <a:endParaRPr kumimoji="1" lang="en-US" altLang="zh-TW" sz="2000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 algn="ctr"/>
                  <a:r>
                    <a:rPr kumimoji="1" lang="zh-TW" altLang="en-US" sz="20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利用光傳播模型即可計算距離</a:t>
                  </a:r>
                  <a14:m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𝐷</m:t>
                      </m:r>
                    </m:oMath>
                  </a14:m>
                  <a:endParaRPr kumimoji="1" lang="zh-TW" altLang="en-US" sz="20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780" y="3300355"/>
                  <a:ext cx="4792281" cy="92269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  <a:prstDash val="solid"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箭頭接點 11"/>
            <p:cNvCxnSpPr/>
            <p:nvPr/>
          </p:nvCxnSpPr>
          <p:spPr>
            <a:xfrm>
              <a:off x="2815987" y="1945872"/>
              <a:ext cx="0" cy="227485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/>
            <p:cNvCxnSpPr/>
            <p:nvPr/>
          </p:nvCxnSpPr>
          <p:spPr>
            <a:xfrm>
              <a:off x="2812964" y="3027523"/>
              <a:ext cx="0" cy="277321"/>
            </a:xfrm>
            <a:prstGeom prst="straightConnector1">
              <a:avLst/>
            </a:prstGeom>
            <a:ln w="31750">
              <a:solidFill>
                <a:schemeClr val="bg1">
                  <a:lumMod val="50000"/>
                </a:schemeClr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785" y="2943444"/>
            <a:ext cx="2260305" cy="69617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10" y="2479153"/>
            <a:ext cx="2035253" cy="55030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733143" y="362856"/>
            <a:ext cx="2810501" cy="1646769"/>
            <a:chOff x="5733143" y="362856"/>
            <a:chExt cx="2810501" cy="1646769"/>
          </a:xfrm>
        </p:grpSpPr>
        <p:sp>
          <p:nvSpPr>
            <p:cNvPr id="17" name="圓角矩形圖說文字 16"/>
            <p:cNvSpPr/>
            <p:nvPr/>
          </p:nvSpPr>
          <p:spPr>
            <a:xfrm>
              <a:off x="5733143" y="362856"/>
              <a:ext cx="2810501" cy="1646769"/>
            </a:xfrm>
            <a:prstGeom prst="wedgeRoundRectCallout">
              <a:avLst>
                <a:gd name="adj1" fmla="val -92279"/>
                <a:gd name="adj2" fmla="val 4954"/>
                <a:gd name="adj3" fmla="val 16667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79789" y="551273"/>
              <a:ext cx="2549096" cy="30777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400" dirty="0" smtClean="0">
                  <a:latin typeface="+mj-ea"/>
                  <a:ea typeface="+mj-ea"/>
                </a:rPr>
                <a:t>取同一個</a:t>
              </a:r>
              <a:r>
                <a:rPr kumimoji="1" lang="en-US" altLang="zh-TW" sz="1400" dirty="0" smtClean="0">
                  <a:latin typeface="+mj-ea"/>
                  <a:ea typeface="+mj-ea"/>
                </a:rPr>
                <a:t>PD</a:t>
              </a:r>
              <a:r>
                <a:rPr kumimoji="1" lang="zh-TW" altLang="en-US" sz="1400" dirty="0" smtClean="0">
                  <a:latin typeface="+mj-ea"/>
                  <a:ea typeface="+mj-ea"/>
                </a:rPr>
                <a:t>對多個</a:t>
              </a:r>
              <a:r>
                <a:rPr kumimoji="1" lang="en-US" altLang="zh-TW" sz="1400" dirty="0" smtClean="0">
                  <a:latin typeface="+mj-ea"/>
                  <a:ea typeface="+mj-ea"/>
                </a:rPr>
                <a:t>LED</a:t>
              </a:r>
              <a:r>
                <a:rPr kumimoji="1" lang="zh-TW" altLang="en-US" sz="1400" dirty="0" smtClean="0">
                  <a:latin typeface="+mj-ea"/>
                  <a:ea typeface="+mj-ea"/>
                </a:rPr>
                <a:t>的訊號</a:t>
              </a:r>
              <a:endParaRPr kumimoji="1" lang="zh-TW" altLang="en-US" sz="1400" dirty="0">
                <a:latin typeface="+mj-ea"/>
                <a:ea typeface="+mj-ea"/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6022388" y="1050378"/>
              <a:ext cx="2339102" cy="30777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400" dirty="0" smtClean="0">
                  <a:latin typeface="+mj-ea"/>
                  <a:ea typeface="+mj-ea"/>
                </a:rPr>
                <a:t>兩兩比較獲得方位可能平面</a:t>
              </a:r>
              <a:endParaRPr kumimoji="1" lang="zh-TW" altLang="en-US" sz="1400" dirty="0">
                <a:latin typeface="+mj-ea"/>
                <a:ea typeface="+mj-ea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6381460" y="1536898"/>
              <a:ext cx="1620957" cy="30777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400" dirty="0" smtClean="0">
                  <a:latin typeface="+mj-ea"/>
                  <a:ea typeface="+mj-ea"/>
                </a:rPr>
                <a:t>平面相交軸為方位</a:t>
              </a:r>
              <a:endParaRPr kumimoji="1" lang="zh-TW" altLang="en-US" sz="1400" dirty="0">
                <a:latin typeface="+mj-ea"/>
                <a:ea typeface="+mj-ea"/>
              </a:endParaRPr>
            </a:p>
          </p:txBody>
        </p:sp>
        <p:cxnSp>
          <p:nvCxnSpPr>
            <p:cNvPr id="21" name="直線箭頭接點 20"/>
            <p:cNvCxnSpPr/>
            <p:nvPr/>
          </p:nvCxnSpPr>
          <p:spPr>
            <a:xfrm>
              <a:off x="7237499" y="876707"/>
              <a:ext cx="0" cy="22748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/>
            <p:cNvCxnSpPr/>
            <p:nvPr/>
          </p:nvCxnSpPr>
          <p:spPr>
            <a:xfrm>
              <a:off x="7225002" y="1358155"/>
              <a:ext cx="0" cy="22748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圓角矩形圖說文字 22"/>
          <p:cNvSpPr/>
          <p:nvPr/>
        </p:nvSpPr>
        <p:spPr>
          <a:xfrm>
            <a:off x="5832248" y="2198540"/>
            <a:ext cx="2810501" cy="1646769"/>
          </a:xfrm>
          <a:prstGeom prst="wedgeRoundRectCallout">
            <a:avLst>
              <a:gd name="adj1" fmla="val -76270"/>
              <a:gd name="adj2" fmla="val -15318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圓角矩形圖說文字 23"/>
          <p:cNvSpPr/>
          <p:nvPr/>
        </p:nvSpPr>
        <p:spPr>
          <a:xfrm>
            <a:off x="5413830" y="4271542"/>
            <a:ext cx="3228920" cy="1646769"/>
          </a:xfrm>
          <a:prstGeom prst="wedgeRoundRectCallout">
            <a:avLst>
              <a:gd name="adj1" fmla="val -73611"/>
              <a:gd name="adj2" fmla="val -63794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5576245" y="4947377"/>
                <a:ext cx="2852639" cy="674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charset="0"/>
                        </a:rPr>
                        <m:t>𝑐</m:t>
                      </m:r>
                      <m:f>
                        <m:fPr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charset="0"/>
                                            </a:rPr>
                                            <m:t>𝑙𝑝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𝑀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ℓ</m:t>
                                  </m:r>
                                </m:sup>
                              </m:sSup>
                            </m:fName>
                            <m:e>
                              <m:sSup>
                                <m:sSupPr>
                                  <m:ctrlPr>
                                    <a:rPr kumimoji="1" lang="en-US" altLang="zh-TW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 b="0" i="0" smtClean="0">
                                          <a:latin typeface="Cambria Math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b="0" i="1" smtClean="0">
                                              <a:latin typeface="Cambria Math" charset="0"/>
                                            </a:rPr>
                                            <m:t>𝑙𝑝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sup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𝑀𝑝</m:t>
                                  </m:r>
                                </m:sup>
                              </m:sSup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sSubSup>
                            <m:sSubSupPr>
                              <m:ctrlPr>
                                <a:rPr kumimoji="1" lang="en-US" altLang="zh-TW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𝑙𝑝</m:t>
                              </m:r>
                            </m:sub>
                            <m:sup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245" y="4947377"/>
                <a:ext cx="2852639" cy="6749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>
            <a:off x="6297351" y="4465031"/>
            <a:ext cx="2064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參數</a:t>
            </a:r>
            <a:endParaRPr kumimoji="1" lang="zh-TW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6" name="直線接點 25"/>
          <p:cNvCxnSpPr/>
          <p:nvPr/>
        </p:nvCxnSpPr>
        <p:spPr>
          <a:xfrm flipH="1">
            <a:off x="6297351" y="4710187"/>
            <a:ext cx="134402" cy="5230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5541093" y="5150486"/>
            <a:ext cx="520692" cy="335914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403661" y="4963831"/>
            <a:ext cx="952849" cy="299052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/>
          <p:cNvSpPr/>
          <p:nvPr/>
        </p:nvSpPr>
        <p:spPr>
          <a:xfrm flipV="1">
            <a:off x="7385538" y="4963831"/>
            <a:ext cx="994608" cy="296261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/>
          <p:cNvSpPr/>
          <p:nvPr/>
        </p:nvSpPr>
        <p:spPr>
          <a:xfrm flipV="1">
            <a:off x="6276964" y="5186760"/>
            <a:ext cx="154789" cy="244744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662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4" y="1022199"/>
            <a:ext cx="6230771" cy="514663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模擬流程</a:t>
            </a:r>
            <a:endParaRPr kumimoji="1" lang="zh-TW" altLang="en-US" dirty="0"/>
          </a:p>
        </p:txBody>
      </p:sp>
      <p:sp>
        <p:nvSpPr>
          <p:cNvPr id="6" name="內容版面配置區 1"/>
          <p:cNvSpPr>
            <a:spLocks noGrp="1"/>
          </p:cNvSpPr>
          <p:nvPr>
            <p:ph idx="1"/>
          </p:nvPr>
        </p:nvSpPr>
        <p:spPr>
          <a:xfrm>
            <a:off x="2347545" y="612785"/>
            <a:ext cx="4739055" cy="35612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1800" dirty="0" smtClean="0"/>
              <a:t>本研究以軟體模擬光通訊系統進行評估：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7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26" y="1196149"/>
            <a:ext cx="1443037" cy="14820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評估使用情境下的表現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32156" y="2111623"/>
                <a:ext cx="4792281" cy="81840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kumimoji="1" lang="zh-TW" altLang="en-US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設計系統</a:t>
                </a:r>
                <a:endParaRPr kumimoji="1" lang="en-US" altLang="zh-TW" sz="1400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設定朗博次方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𝑀𝑙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𝑀𝑝</m:t>
                    </m:r>
                  </m:oMath>
                </a14:m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、硬體指向、硬體數量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𝑃</m:t>
                    </m:r>
                  </m:oMath>
                </a14:m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56" y="2111623"/>
                <a:ext cx="4792281" cy="818405"/>
              </a:xfrm>
              <a:prstGeom prst="rect">
                <a:avLst/>
              </a:prstGeom>
              <a:blipFill rotWithShape="0">
                <a:blip r:embed="rId4"/>
                <a:stretch>
                  <a:fillRect b="-4444"/>
                </a:stretch>
              </a:blipFill>
              <a:ln>
                <a:noFill/>
                <a:prstDash val="solid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46670" y="1143529"/>
            <a:ext cx="4792281" cy="715660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TW" altLang="en-US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建立樣本點</a:t>
            </a:r>
            <a:endParaRPr kumimoji="1" lang="en-US" altLang="zh-TW" b="1" u="sng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在</a:t>
            </a:r>
            <a:r>
              <a:rPr kumimoji="1" lang="en-US" altLang="zh-TW" sz="1400" dirty="0" smtClean="0">
                <a:latin typeface="Heiti TC Light" charset="-120"/>
                <a:ea typeface="Heiti TC Light" charset="-120"/>
                <a:cs typeface="Heiti TC Light" charset="-120"/>
              </a:rPr>
              <a:t>ROI</a:t>
            </a: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中建立樣本點</a:t>
            </a:r>
            <a:endParaRPr kumimoji="1" lang="en-US" altLang="zh-TW" sz="1400" dirty="0" smtClean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8650" y="4619861"/>
            <a:ext cx="4792281" cy="71562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TW" altLang="en-US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計算誤差</a:t>
            </a:r>
            <a:endParaRPr kumimoji="1" lang="en-US" altLang="zh-TW" b="1" u="sng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計算各樣本點誤差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1" name="直線箭頭接點 10"/>
          <p:cNvCxnSpPr/>
          <p:nvPr/>
        </p:nvCxnSpPr>
        <p:spPr>
          <a:xfrm>
            <a:off x="3061009" y="1906614"/>
            <a:ext cx="0" cy="176433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/>
          <p:cNvCxnSpPr/>
          <p:nvPr/>
        </p:nvCxnSpPr>
        <p:spPr>
          <a:xfrm>
            <a:off x="3092439" y="2984637"/>
            <a:ext cx="0" cy="215084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/>
          <p:cNvCxnSpPr/>
          <p:nvPr/>
        </p:nvCxnSpPr>
        <p:spPr>
          <a:xfrm>
            <a:off x="3098821" y="5345116"/>
            <a:ext cx="0" cy="215084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28650" y="5546743"/>
            <a:ext cx="4792281" cy="715624"/>
          </a:xfrm>
          <a:prstGeom prst="rect">
            <a:avLst/>
          </a:prstGeom>
          <a:solidFill>
            <a:schemeClr val="bg2"/>
          </a:solidFill>
          <a:ln>
            <a:noFill/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TW" altLang="en-US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評估此設計下的系統</a:t>
            </a:r>
            <a:endParaRPr kumimoji="1" lang="en-US" altLang="zh-TW" b="1" u="sng" dirty="0" smtClean="0"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zh-TW" altLang="en-US" sz="1400" dirty="0" smtClean="0">
                <a:latin typeface="Heiti TC Light" charset="-120"/>
                <a:ea typeface="Heiti TC Light" charset="-120"/>
                <a:cs typeface="Heiti TC Light" charset="-120"/>
              </a:rPr>
              <a:t>計算容許範圍內的樣本比率</a:t>
            </a:r>
            <a:endParaRPr kumimoji="1" lang="zh-TW" altLang="en-US" sz="1400" dirty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2155" y="3189389"/>
            <a:ext cx="4792281" cy="45789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TW" altLang="en-US" b="1" u="sng" smtClean="0">
                <a:latin typeface="Heiti TC Light" charset="-120"/>
                <a:ea typeface="Heiti TC Light" charset="-120"/>
                <a:cs typeface="Heiti TC Light" charset="-120"/>
              </a:rPr>
              <a:t>軟體模擬系統輸出</a:t>
            </a:r>
            <a:endParaRPr kumimoji="1" lang="en-US" altLang="zh-TW" sz="1400" dirty="0" smtClean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2154" y="3902442"/>
            <a:ext cx="4792281" cy="45789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TW" altLang="en-US" b="1" u="sng" dirty="0" smtClean="0">
                <a:latin typeface="Heiti TC Light" charset="-120"/>
                <a:ea typeface="Heiti TC Light" charset="-120"/>
                <a:cs typeface="Heiti TC Light" charset="-120"/>
              </a:rPr>
              <a:t>以演算法求解定位</a:t>
            </a:r>
            <a:endParaRPr kumimoji="1" lang="en-US" altLang="zh-TW" sz="1400" dirty="0" smtClean="0"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cxnSp>
        <p:nvCxnSpPr>
          <p:cNvPr id="18" name="直線箭頭接點 17"/>
          <p:cNvCxnSpPr/>
          <p:nvPr/>
        </p:nvCxnSpPr>
        <p:spPr>
          <a:xfrm>
            <a:off x="3090037" y="3699969"/>
            <a:ext cx="0" cy="215084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>
            <a:off x="3069793" y="4384559"/>
            <a:ext cx="0" cy="215084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headEnd w="lg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圖說文字 22"/>
          <p:cNvSpPr/>
          <p:nvPr/>
        </p:nvSpPr>
        <p:spPr>
          <a:xfrm>
            <a:off x="5948362" y="2664579"/>
            <a:ext cx="2810501" cy="3597788"/>
          </a:xfrm>
          <a:prstGeom prst="wedgeRoundRectCallout">
            <a:avLst>
              <a:gd name="adj1" fmla="val -75237"/>
              <a:gd name="adj2" fmla="val 42853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32"/>
          <a:stretch/>
        </p:blipFill>
        <p:spPr>
          <a:xfrm>
            <a:off x="6004462" y="3328515"/>
            <a:ext cx="1249136" cy="856513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7"/>
          <a:stretch/>
        </p:blipFill>
        <p:spPr>
          <a:xfrm>
            <a:off x="6152604" y="4036500"/>
            <a:ext cx="2173415" cy="709337"/>
          </a:xfrm>
          <a:prstGeom prst="rect">
            <a:avLst/>
          </a:prstGeom>
        </p:spPr>
      </p:pic>
      <p:sp>
        <p:nvSpPr>
          <p:cNvPr id="26" name="內容版面配置區 1"/>
          <p:cNvSpPr>
            <a:spLocks noGrp="1"/>
          </p:cNvSpPr>
          <p:nvPr>
            <p:ph idx="1"/>
          </p:nvPr>
        </p:nvSpPr>
        <p:spPr>
          <a:xfrm>
            <a:off x="6004462" y="2867303"/>
            <a:ext cx="2528767" cy="6441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1400" dirty="0" smtClean="0"/>
              <a:t>在容許範圍內的樣本點比例：</a:t>
            </a:r>
            <a:endParaRPr lang="zh-TW" altLang="en-US" sz="1400" dirty="0"/>
          </a:p>
        </p:txBody>
      </p:sp>
      <p:sp>
        <p:nvSpPr>
          <p:cNvPr id="27" name="內容版面配置區 1"/>
          <p:cNvSpPr txBox="1">
            <a:spLocks/>
          </p:cNvSpPr>
          <p:nvPr/>
        </p:nvSpPr>
        <p:spPr>
          <a:xfrm>
            <a:off x="6089228" y="5078752"/>
            <a:ext cx="2528767" cy="1183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/>
              <a:t>值得注意的是，樣本點若要解出三維相對定位，需要有至少三個</a:t>
            </a:r>
            <a:r>
              <a:rPr lang="en-US" altLang="zh-TW" sz="1400" dirty="0" smtClean="0"/>
              <a:t>LED</a:t>
            </a:r>
            <a:r>
              <a:rPr lang="zh-TW" altLang="en-US" sz="1400" dirty="0" smtClean="0"/>
              <a:t>與三個</a:t>
            </a:r>
            <a:r>
              <a:rPr lang="en-US" altLang="zh-TW" sz="1400" dirty="0" smtClean="0"/>
              <a:t>PD</a:t>
            </a:r>
            <a:r>
              <a:rPr lang="zh-TW" altLang="en-US" sz="1400" dirty="0" smtClean="0"/>
              <a:t>的交互訊號。</a:t>
            </a:r>
            <a:endParaRPr lang="zh-TW" altLang="en-US" sz="1400" dirty="0"/>
          </a:p>
        </p:txBody>
      </p:sp>
      <p:sp>
        <p:nvSpPr>
          <p:cNvPr id="28" name="圓角矩形圖說文字 27"/>
          <p:cNvSpPr/>
          <p:nvPr/>
        </p:nvSpPr>
        <p:spPr>
          <a:xfrm>
            <a:off x="5948360" y="584011"/>
            <a:ext cx="2810501" cy="1983334"/>
          </a:xfrm>
          <a:prstGeom prst="wedgeRoundRectCallout">
            <a:avLst>
              <a:gd name="adj1" fmla="val -75237"/>
              <a:gd name="adj2" fmla="val 42853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內容版面配置區 1"/>
              <p:cNvSpPr txBox="1">
                <a:spLocks/>
              </p:cNvSpPr>
              <p:nvPr/>
            </p:nvSpPr>
            <p:spPr>
              <a:xfrm>
                <a:off x="6089226" y="671409"/>
                <a:ext cx="2669635" cy="10994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400" dirty="0" smtClean="0"/>
                  <a:t>為了方便評估，硬體指向暫時限制為天頂角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zh-TW" altLang="en-US" sz="1400" dirty="0" smtClean="0"/>
                  <a:t>相同，方位角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zh-TW" altLang="en-US" sz="1400" dirty="0" smtClean="0"/>
                  <a:t>平均分配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30" name="內容版面配置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226" y="671409"/>
                <a:ext cx="2669635" cy="1099446"/>
              </a:xfrm>
              <a:prstGeom prst="rect">
                <a:avLst/>
              </a:prstGeom>
              <a:blipFill rotWithShape="0">
                <a:blip r:embed="rId6"/>
                <a:stretch>
                  <a:fillRect l="-685" t="-1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8115300" y="3831393"/>
            <a:ext cx="7622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容許範圍</a:t>
            </a:r>
            <a:endParaRPr kumimoji="1" lang="zh-TW" altLang="en-US" sz="105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2" name="直線接點 31"/>
          <p:cNvCxnSpPr/>
          <p:nvPr/>
        </p:nvCxnSpPr>
        <p:spPr>
          <a:xfrm flipH="1">
            <a:off x="8186424" y="4036500"/>
            <a:ext cx="258349" cy="166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7510885" y="3655818"/>
            <a:ext cx="12088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第</a:t>
            </a:r>
            <a:r>
              <a:rPr kumimoji="1" lang="en-US" altLang="zh-TW" sz="105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k</a:t>
            </a:r>
            <a:r>
              <a:rPr kumimoji="1" lang="zh-TW" altLang="en-US" sz="105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個樣本點誤差</a:t>
            </a:r>
            <a:endParaRPr kumimoji="1" lang="zh-TW" altLang="en-US" sz="105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7786609" y="3875370"/>
            <a:ext cx="210795" cy="327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H="1">
            <a:off x="7058441" y="3630226"/>
            <a:ext cx="452229" cy="32812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7462369" y="3451239"/>
            <a:ext cx="12088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樣本點總數</a:t>
            </a:r>
            <a:endParaRPr kumimoji="1" lang="zh-TW" altLang="en-US" sz="105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181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303369" y="1166648"/>
            <a:ext cx="4670995" cy="5260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6076840" y="1183467"/>
            <a:ext cx="1124052" cy="481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u="sng" dirty="0" smtClean="0"/>
              <a:t>旋轉樣本</a:t>
            </a:r>
            <a:endParaRPr lang="zh-TW" altLang="en-US" b="1" u="sng" dirty="0"/>
          </a:p>
        </p:txBody>
      </p:sp>
      <p:sp>
        <p:nvSpPr>
          <p:cNvPr id="10" name="矩形 9"/>
          <p:cNvSpPr/>
          <p:nvPr/>
        </p:nvSpPr>
        <p:spPr>
          <a:xfrm>
            <a:off x="580821" y="1166648"/>
            <a:ext cx="3533447" cy="5260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建立樣本點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513" y="1681833"/>
            <a:ext cx="4109311" cy="2498819"/>
          </a:xfrm>
          <a:prstGeom prst="rect">
            <a:avLst/>
          </a:prstGeom>
        </p:spPr>
      </p:pic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2779368" y="373601"/>
            <a:ext cx="5407800" cy="64417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1400" dirty="0" smtClean="0"/>
              <a:t>由於本研究不需限制兩座標系的旋轉，因此樣本點包含平移樣本與旋轉的樣本。此</a:t>
            </a:r>
            <a:r>
              <a:rPr lang="en-US" altLang="zh-TW" sz="1400" dirty="0" smtClean="0"/>
              <a:t>ROI</a:t>
            </a:r>
            <a:r>
              <a:rPr lang="zh-TW" altLang="en-US" sz="1400" dirty="0" smtClean="0"/>
              <a:t>模擬室內光源對室內空間的定位。</a:t>
            </a:r>
            <a:endParaRPr lang="zh-TW" altLang="en-US" sz="1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608455"/>
              </p:ext>
            </p:extLst>
          </p:nvPr>
        </p:nvGraphicFramePr>
        <p:xfrm>
          <a:off x="803617" y="4733829"/>
          <a:ext cx="3048000" cy="134666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336666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min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max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</a:rPr>
                        <a:t>樣本數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x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-1.5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1.5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10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y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-1.5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1.5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10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66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z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0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1.5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j-ea"/>
                          <a:ea typeface="+mj-ea"/>
                        </a:rPr>
                        <a:t>10</a:t>
                      </a:r>
                      <a:endParaRPr lang="zh-TW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0" y="1573116"/>
            <a:ext cx="3101893" cy="3011838"/>
          </a:xfrm>
          <a:prstGeom prst="rect">
            <a:avLst/>
          </a:prstGeom>
        </p:spPr>
      </p:pic>
      <p:sp>
        <p:nvSpPr>
          <p:cNvPr id="12" name="內容版面配置區 1"/>
          <p:cNvSpPr txBox="1">
            <a:spLocks/>
          </p:cNvSpPr>
          <p:nvPr/>
        </p:nvSpPr>
        <p:spPr>
          <a:xfrm>
            <a:off x="1737690" y="1183467"/>
            <a:ext cx="1124052" cy="4815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b="1" u="sng" smtClean="0"/>
              <a:t>平移樣本</a:t>
            </a:r>
            <a:endParaRPr lang="zh-TW" altLang="en-US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033573"/>
                  </p:ext>
                </p:extLst>
              </p:nvPr>
            </p:nvGraphicFramePr>
            <p:xfrm>
              <a:off x="5139168" y="4409032"/>
              <a:ext cx="3048000" cy="158405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62000"/>
                    <a:gridCol w="762000"/>
                    <a:gridCol w="762000"/>
                    <a:gridCol w="762000"/>
                  </a:tblGrid>
                  <a:tr h="336666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min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max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400" dirty="0" smtClean="0">
                              <a:latin typeface="+mj-ea"/>
                              <a:ea typeface="+mj-ea"/>
                            </a:rPr>
                            <a:t>樣本數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6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roll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latin typeface="Cambria Math" charset="0"/>
                                    <a:ea typeface="+mj-ea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-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1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6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pitch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TW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40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TW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40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6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6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yaw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TW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TW" sz="1400" b="0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40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lang="en-US" altLang="zh-TW" sz="1400" b="0" i="1" kern="120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zh-TW" altLang="en-US" sz="1400" kern="1200" dirty="0">
                            <a:solidFill>
                              <a:schemeClr val="tx1"/>
                            </a:solidFill>
                            <a:latin typeface="+mj-ea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10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033573"/>
                  </p:ext>
                </p:extLst>
              </p:nvPr>
            </p:nvGraphicFramePr>
            <p:xfrm>
              <a:off x="5139168" y="4409032"/>
              <a:ext cx="3048000" cy="158405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762000"/>
                    <a:gridCol w="762000"/>
                    <a:gridCol w="762000"/>
                    <a:gridCol w="762000"/>
                  </a:tblGrid>
                  <a:tr h="336666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min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max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400" dirty="0" smtClean="0">
                              <a:latin typeface="+mj-ea"/>
                              <a:ea typeface="+mj-ea"/>
                            </a:rPr>
                            <a:t>樣本數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66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roll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794" t="-100000" r="-200000" b="-2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-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1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5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pitch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794" t="-149333" r="-200000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2400" t="-149333" r="-101600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6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53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yaw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794" t="-249333" r="-2000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2400" t="-249333" r="-101600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400" dirty="0" smtClean="0">
                              <a:latin typeface="+mj-ea"/>
                              <a:ea typeface="+mj-ea"/>
                            </a:rPr>
                            <a:t>10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7" name="內容版面配置區 1"/>
          <p:cNvSpPr txBox="1">
            <a:spLocks/>
          </p:cNvSpPr>
          <p:nvPr/>
        </p:nvSpPr>
        <p:spPr>
          <a:xfrm>
            <a:off x="2779368" y="6112746"/>
            <a:ext cx="1524001" cy="505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/>
              <a:t>共</a:t>
            </a:r>
            <a:r>
              <a:rPr lang="en-US" altLang="zh-TW" sz="1400" dirty="0" smtClean="0"/>
              <a:t>1000</a:t>
            </a:r>
            <a:r>
              <a:rPr lang="zh-TW" altLang="en-US" sz="1400" dirty="0" smtClean="0"/>
              <a:t>個樣本</a:t>
            </a:r>
            <a:endParaRPr lang="zh-TW" altLang="en-US" sz="1400" dirty="0"/>
          </a:p>
        </p:txBody>
      </p:sp>
      <p:sp>
        <p:nvSpPr>
          <p:cNvPr id="18" name="內容版面配置區 1"/>
          <p:cNvSpPr txBox="1">
            <a:spLocks/>
          </p:cNvSpPr>
          <p:nvPr/>
        </p:nvSpPr>
        <p:spPr>
          <a:xfrm>
            <a:off x="7239674" y="6069533"/>
            <a:ext cx="1524001" cy="505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/>
              <a:t>共</a:t>
            </a:r>
            <a:r>
              <a:rPr lang="en-US" altLang="zh-TW" sz="1400" dirty="0" smtClean="0"/>
              <a:t>61</a:t>
            </a:r>
            <a:r>
              <a:rPr lang="zh-TW" altLang="en-US" sz="1400" dirty="0" smtClean="0"/>
              <a:t>個樣本</a:t>
            </a:r>
            <a:endParaRPr lang="zh-TW" altLang="en-US" sz="14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970146" y="3564394"/>
            <a:ext cx="10262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>
                <a:solidFill>
                  <a:srgbClr val="C00000"/>
                </a:solidFill>
                <a:latin typeface="+mj-ea"/>
                <a:ea typeface="+mj-ea"/>
              </a:rPr>
              <a:t>PD</a:t>
            </a:r>
            <a:r>
              <a:rPr kumimoji="1" lang="zh-TW" altLang="en-US" sz="1100" dirty="0" smtClean="0">
                <a:solidFill>
                  <a:srgbClr val="C00000"/>
                </a:solidFill>
                <a:latin typeface="+mj-ea"/>
                <a:ea typeface="+mj-ea"/>
              </a:rPr>
              <a:t>座標系</a:t>
            </a:r>
            <a:r>
              <a:rPr kumimoji="1" lang="en-US" altLang="zh-TW" sz="1100" dirty="0" smtClean="0">
                <a:solidFill>
                  <a:srgbClr val="C00000"/>
                </a:solidFill>
                <a:latin typeface="+mj-ea"/>
                <a:ea typeface="+mj-ea"/>
              </a:rPr>
              <a:t>Z</a:t>
            </a:r>
            <a:r>
              <a:rPr kumimoji="1" lang="zh-TW" altLang="en-US" sz="1100" dirty="0" smtClean="0">
                <a:solidFill>
                  <a:srgbClr val="C00000"/>
                </a:solidFill>
                <a:latin typeface="+mj-ea"/>
                <a:ea typeface="+mj-ea"/>
              </a:rPr>
              <a:t>軸</a:t>
            </a:r>
            <a:endParaRPr kumimoji="1" lang="zh-TW" altLang="en-US" sz="110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970146" y="2241065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>
                <a:solidFill>
                  <a:srgbClr val="002060"/>
                </a:solidFill>
                <a:latin typeface="+mj-ea"/>
                <a:ea typeface="+mj-ea"/>
              </a:rPr>
              <a:t>LED</a:t>
            </a:r>
            <a:r>
              <a:rPr kumimoji="1" lang="zh-TW" altLang="en-US" sz="1100" dirty="0" smtClean="0">
                <a:solidFill>
                  <a:srgbClr val="002060"/>
                </a:solidFill>
                <a:latin typeface="+mj-ea"/>
                <a:ea typeface="+mj-ea"/>
              </a:rPr>
              <a:t>座標系</a:t>
            </a:r>
            <a:r>
              <a:rPr kumimoji="1" lang="en-US" altLang="zh-TW" sz="1100" dirty="0" smtClean="0">
                <a:solidFill>
                  <a:srgbClr val="002060"/>
                </a:solidFill>
                <a:latin typeface="+mj-ea"/>
                <a:ea typeface="+mj-ea"/>
              </a:rPr>
              <a:t>Z</a:t>
            </a:r>
            <a:r>
              <a:rPr kumimoji="1" lang="zh-TW" altLang="en-US" sz="1100" dirty="0" smtClean="0">
                <a:solidFill>
                  <a:srgbClr val="002060"/>
                </a:solidFill>
                <a:latin typeface="+mj-ea"/>
                <a:ea typeface="+mj-ea"/>
              </a:rPr>
              <a:t>軸</a:t>
            </a:r>
            <a:endParaRPr kumimoji="1" lang="zh-TW" altLang="en-US" sz="11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19" name="文字方塊 18"/>
          <p:cNvSpPr txBox="1"/>
          <p:nvPr/>
        </p:nvSpPr>
        <p:spPr>
          <a:xfrm rot="19687499">
            <a:off x="8304142" y="2429926"/>
            <a:ext cx="519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smtClean="0">
                <a:solidFill>
                  <a:srgbClr val="002060"/>
                </a:solidFill>
                <a:latin typeface="+mj-ea"/>
                <a:ea typeface="+mj-ea"/>
              </a:rPr>
              <a:t>pitch</a:t>
            </a:r>
            <a:endParaRPr kumimoji="1" lang="zh-TW" altLang="en-US" sz="11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20" name="文字方塊 19"/>
          <p:cNvSpPr txBox="1"/>
          <p:nvPr/>
        </p:nvSpPr>
        <p:spPr>
          <a:xfrm rot="19687499">
            <a:off x="6488099" y="2033369"/>
            <a:ext cx="444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 smtClean="0">
                <a:solidFill>
                  <a:srgbClr val="002060"/>
                </a:solidFill>
                <a:latin typeface="+mj-ea"/>
                <a:ea typeface="+mj-ea"/>
              </a:rPr>
              <a:t>yaw</a:t>
            </a:r>
            <a:endParaRPr kumimoji="1" lang="zh-TW" altLang="en-US" sz="1100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8184" y="1029567"/>
            <a:ext cx="4670995" cy="5409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2716480" y="1424240"/>
            <a:ext cx="2029691" cy="968339"/>
            <a:chOff x="2716480" y="1424240"/>
            <a:chExt cx="2029691" cy="968339"/>
          </a:xfrm>
        </p:grpSpPr>
        <p:sp>
          <p:nvSpPr>
            <p:cNvPr id="11" name="橢圓 10"/>
            <p:cNvSpPr/>
            <p:nvPr/>
          </p:nvSpPr>
          <p:spPr>
            <a:xfrm>
              <a:off x="2716480" y="2164175"/>
              <a:ext cx="156746" cy="2284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2" name="直線箭頭接點 21"/>
            <p:cNvCxnSpPr>
              <a:stCxn id="11" idx="6"/>
            </p:cNvCxnSpPr>
            <p:nvPr/>
          </p:nvCxnSpPr>
          <p:spPr>
            <a:xfrm flipV="1">
              <a:off x="2873226" y="1424240"/>
              <a:ext cx="1872945" cy="85413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656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96" y="2948500"/>
            <a:ext cx="3759983" cy="289703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38" y="2794704"/>
            <a:ext cx="3643749" cy="3162499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評估系統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741157" y="1069490"/>
                <a:ext cx="4629128" cy="1613547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600" dirty="0" smtClean="0"/>
                  <a:t>系統設計：</a:t>
                </a:r>
                <a:endParaRPr lang="en-US" altLang="zh-TW" sz="1600" dirty="0" smtClean="0"/>
              </a:p>
              <a:p>
                <a:pPr>
                  <a:lnSpc>
                    <a:spcPct val="100000"/>
                  </a:lnSpc>
                </a:pPr>
                <a:r>
                  <a:rPr lang="zh-TW" altLang="en-US" sz="1600" dirty="0" smtClean="0"/>
                  <a:t>硬體天頂角為</a:t>
                </a:r>
                <a:r>
                  <a:rPr lang="en-US" altLang="zh-TW" sz="1600" dirty="0" smtClean="0"/>
                  <a:t>10</a:t>
                </a:r>
                <a:r>
                  <a:rPr lang="zh-TW" altLang="en-US" sz="1600" dirty="0" smtClean="0"/>
                  <a:t>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b="0" i="1" smtClean="0">
                            <a:latin typeface="Cambria Math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TW" sz="16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1600" b="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600" b="0" i="1" smtClean="0"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altLang="zh-TW" sz="1600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altLang="zh-TW" sz="1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latin typeface="Cambria Math" charset="0"/>
                          </a:rPr>
                          <m:t>=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charset="0"/>
                          </a:rPr>
                          <m:t>𝑃</m:t>
                        </m:r>
                      </m:sup>
                    </m:sSup>
                    <m:sSub>
                      <m:sSubPr>
                        <m:ctrlPr>
                          <a:rPr lang="en-US" altLang="zh-TW" sz="1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1600" b="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600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TW" sz="16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16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1600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TW" sz="1600" b="0" i="1" smtClean="0">
                            <a:latin typeface="Cambria Math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altLang="zh-TW" sz="1600" b="0" dirty="0" smtClean="0"/>
              </a:p>
              <a:p>
                <a:pPr>
                  <a:lnSpc>
                    <a:spcPct val="100000"/>
                  </a:lnSpc>
                </a:pPr>
                <a:r>
                  <a:rPr lang="zh-TW" altLang="en-US" sz="1600" dirty="0"/>
                  <a:t>朗博次方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>
                        <a:latin typeface="Cambria Math" charset="0"/>
                      </a:rPr>
                      <m:t>M</m:t>
                    </m:r>
                    <m:r>
                      <a:rPr lang="en-US" altLang="zh-TW" sz="1600" i="1">
                        <a:latin typeface="Cambria Math" charset="0"/>
                      </a:rPr>
                      <m:t>𝑙</m:t>
                    </m:r>
                    <m:r>
                      <a:rPr lang="en-US" altLang="zh-TW" sz="1600" i="1">
                        <a:latin typeface="Cambria Math" charset="0"/>
                      </a:rPr>
                      <m:t>=</m:t>
                    </m:r>
                    <m:r>
                      <a:rPr lang="en-US" altLang="zh-TW" sz="1600" i="1">
                        <a:latin typeface="Cambria Math" charset="0"/>
                      </a:rPr>
                      <m:t>𝑀𝑝</m:t>
                    </m:r>
                    <m:r>
                      <a:rPr lang="en-US" altLang="zh-TW" sz="1600" i="1">
                        <a:latin typeface="Cambria Math" charset="0"/>
                      </a:rPr>
                      <m:t>=1</m:t>
                    </m:r>
                  </m:oMath>
                </a14:m>
                <a:endParaRPr lang="zh-TW" alt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zh-TW" altLang="en-US" sz="1600" dirty="0" smtClean="0"/>
                  <a:t>硬體數量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b="0" i="0" smtClean="0">
                        <a:latin typeface="Cambria Math" charset="0"/>
                      </a:rPr>
                      <m:t>L</m:t>
                    </m:r>
                    <m:r>
                      <a:rPr lang="en-US" altLang="zh-TW" sz="1600" b="0" i="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 b="0" i="0" smtClean="0">
                        <a:latin typeface="Cambria Math" charset="0"/>
                      </a:rPr>
                      <m:t>P</m:t>
                    </m:r>
                    <m:r>
                      <a:rPr lang="en-US" altLang="zh-TW" sz="1600" i="1">
                        <a:latin typeface="Cambria Math" charset="0"/>
                      </a:rPr>
                      <m:t>=</m:t>
                    </m:r>
                    <m:r>
                      <a:rPr lang="en-US" altLang="zh-TW" sz="1600" b="0" i="1" smtClean="0">
                        <a:latin typeface="Cambria Math" charset="0"/>
                      </a:rPr>
                      <m:t>10</m:t>
                    </m:r>
                  </m:oMath>
                </a14:m>
                <a:endParaRPr lang="zh-TW" altLang="en-US" sz="1600" dirty="0"/>
              </a:p>
              <a:p>
                <a:pPr>
                  <a:lnSpc>
                    <a:spcPct val="100000"/>
                  </a:lnSpc>
                </a:pPr>
                <a:endParaRPr lang="zh-TW" altLang="en-US" sz="1600" dirty="0"/>
              </a:p>
            </p:txBody>
          </p:sp>
        </mc:Choice>
        <mc:Fallback xmlns="">
          <p:sp>
            <p:nvSpPr>
              <p:cNvPr id="6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157" y="1069490"/>
                <a:ext cx="4629128" cy="1613547"/>
              </a:xfrm>
              <a:blipFill rotWithShape="0">
                <a:blip r:embed="rId5"/>
                <a:stretch>
                  <a:fillRect l="-791" t="-1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3844815" y="3296473"/>
            <a:ext cx="1212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smtClean="0">
                <a:latin typeface="+mj-ea"/>
                <a:ea typeface="+mj-ea"/>
              </a:rPr>
              <a:t>樣本點於容許範圍內的比例</a:t>
            </a:r>
            <a:endParaRPr kumimoji="1" lang="zh-TW" altLang="en-US" sz="120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690454" y="3758138"/>
            <a:ext cx="118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smtClean="0">
                <a:latin typeface="+mj-ea"/>
                <a:ea typeface="+mj-ea"/>
              </a:rPr>
              <a:t>樣本點於容許範圍內的比例</a:t>
            </a:r>
            <a:endParaRPr kumimoji="1" lang="zh-TW" altLang="en-US" sz="1200">
              <a:latin typeface="+mj-ea"/>
              <a:ea typeface="+mj-ea"/>
            </a:endParaRPr>
          </a:p>
        </p:txBody>
      </p:sp>
      <p:cxnSp>
        <p:nvCxnSpPr>
          <p:cNvPr id="10" name="直線箭頭接點 9"/>
          <p:cNvCxnSpPr/>
          <p:nvPr/>
        </p:nvCxnSpPr>
        <p:spPr>
          <a:xfrm flipV="1">
            <a:off x="741157" y="4949371"/>
            <a:ext cx="666729" cy="89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297538" y="5957203"/>
            <a:ext cx="2474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每個點包含</a:t>
            </a:r>
            <a:r>
              <a:rPr kumimoji="1" lang="en-US" altLang="zh-TW" sz="1600" dirty="0" smtClean="0">
                <a:latin typeface="+mj-ea"/>
                <a:ea typeface="+mj-ea"/>
              </a:rPr>
              <a:t>61</a:t>
            </a:r>
            <a:r>
              <a:rPr kumimoji="1" lang="zh-TW" altLang="en-US" sz="1600" dirty="0" smtClean="0">
                <a:latin typeface="+mj-ea"/>
                <a:ea typeface="+mj-ea"/>
              </a:rPr>
              <a:t>個旋轉樣本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cxnSp>
        <p:nvCxnSpPr>
          <p:cNvPr id="12" name="直線箭頭接點 11"/>
          <p:cNvCxnSpPr/>
          <p:nvPr/>
        </p:nvCxnSpPr>
        <p:spPr>
          <a:xfrm flipH="1">
            <a:off x="6778172" y="3178629"/>
            <a:ext cx="308428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339110" y="2779223"/>
            <a:ext cx="2804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smtClean="0">
                <a:latin typeface="+mj-ea"/>
                <a:ea typeface="+mj-ea"/>
              </a:rPr>
              <a:t>每個點包含</a:t>
            </a:r>
            <a:r>
              <a:rPr kumimoji="1" lang="en-US" altLang="zh-TW" sz="1600" dirty="0" smtClean="0">
                <a:latin typeface="+mj-ea"/>
                <a:ea typeface="+mj-ea"/>
              </a:rPr>
              <a:t>1000</a:t>
            </a:r>
            <a:r>
              <a:rPr kumimoji="1" lang="zh-TW" altLang="en-US" sz="1600" dirty="0" smtClean="0">
                <a:latin typeface="+mj-ea"/>
                <a:ea typeface="+mj-ea"/>
              </a:rPr>
              <a:t>個平移樣本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742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538007" y="1455688"/>
            <a:ext cx="6067985" cy="3946624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400" dirty="0" smtClean="0"/>
              <a:t>研究動機與目標</a:t>
            </a:r>
            <a:endParaRPr kumimoji="1"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 smtClean="0"/>
              <a:t>LED</a:t>
            </a:r>
            <a:r>
              <a:rPr kumimoji="1" lang="zh-TW" altLang="en-US" sz="2400" dirty="0" smtClean="0"/>
              <a:t>與</a:t>
            </a:r>
            <a:r>
              <a:rPr kumimoji="1" lang="en-US" altLang="zh-TW" sz="2400" dirty="0" smtClean="0"/>
              <a:t>PD</a:t>
            </a:r>
            <a:r>
              <a:rPr kumimoji="1" lang="zh-TW" altLang="en-US" sz="2400" dirty="0" smtClean="0"/>
              <a:t>定位系統</a:t>
            </a:r>
            <a:endParaRPr kumimoji="1"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/>
              <a:t>提出</a:t>
            </a:r>
            <a:r>
              <a:rPr lang="en-US" altLang="zh-TW" sz="2400" dirty="0" smtClean="0"/>
              <a:t>LED-PD</a:t>
            </a:r>
            <a:r>
              <a:rPr lang="zh-TW" altLang="en-US" sz="2400" dirty="0" smtClean="0"/>
              <a:t>的定位演算法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400" dirty="0" smtClean="0"/>
              <a:t>模擬與分析</a:t>
            </a:r>
            <a:endParaRPr kumimoji="1"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400" dirty="0" smtClean="0"/>
              <a:t>針對情境最佳化</a:t>
            </a:r>
            <a:endParaRPr kumimoji="1"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400" dirty="0" smtClean="0"/>
              <a:t>結論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93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584011"/>
            <a:ext cx="3057525" cy="409414"/>
          </a:xfrm>
        </p:spPr>
        <p:txBody>
          <a:bodyPr/>
          <a:lstStyle/>
          <a:p>
            <a:r>
              <a:rPr kumimoji="1" lang="zh-TW" altLang="en-US" dirty="0" smtClean="0"/>
              <a:t>朗博次方的影響</a:t>
            </a:r>
            <a:endParaRPr kumimoji="1"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72394"/>
            <a:ext cx="7886700" cy="4929187"/>
          </a:xfrm>
        </p:spPr>
      </p:pic>
      <p:sp>
        <p:nvSpPr>
          <p:cNvPr id="12" name="內容版面配置區 1"/>
          <p:cNvSpPr txBox="1">
            <a:spLocks/>
          </p:cNvSpPr>
          <p:nvPr/>
        </p:nvSpPr>
        <p:spPr>
          <a:xfrm>
            <a:off x="3522318" y="261926"/>
            <a:ext cx="4993032" cy="8497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/>
              <a:t>透過改變朗博次方，觀察系統表現。</a:t>
            </a:r>
            <a:endParaRPr lang="en-US" altLang="zh-TW" sz="14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/>
              <a:t>朗博次方變大，代表光束越為集中，因此同時被三個以上硬體覆蓋到的範圍變小，使系統表現變差。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8451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朗博次方的影響</a:t>
            </a:r>
            <a:endParaRPr kumimoji="1" lang="zh-TW" altLang="en-US" dirty="0"/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628650" y="1245025"/>
            <a:ext cx="2672421" cy="5996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 smtClean="0"/>
              <a:t>我們將所有樣本點中，容許範圍內的比例呈現於右圖：</a:t>
            </a:r>
            <a:endParaRPr lang="zh-TW" altLang="en-US" sz="1600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628650" y="2096275"/>
            <a:ext cx="2506436" cy="599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在此</a:t>
            </a:r>
            <a:r>
              <a:rPr lang="en-US" altLang="zh-TW" sz="1600" dirty="0" smtClean="0"/>
              <a:t>ROI</a:t>
            </a:r>
            <a:r>
              <a:rPr lang="zh-TW" altLang="en-US" sz="1600" dirty="0" smtClean="0"/>
              <a:t>中，朗博次方越小越好。</a:t>
            </a:r>
            <a:endParaRPr lang="en-US" altLang="zh-TW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584011"/>
            <a:ext cx="53848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硬體指向的影響</a:t>
            </a:r>
            <a:endParaRPr kumimoji="1" lang="zh-TW" altLang="en-US" dirty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726643" y="2441897"/>
            <a:ext cx="2089129" cy="599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在此</a:t>
            </a:r>
            <a:r>
              <a:rPr lang="en-US" altLang="zh-TW" sz="1600" dirty="0" smtClean="0"/>
              <a:t>ROI</a:t>
            </a:r>
            <a:r>
              <a:rPr lang="zh-TW" altLang="en-US" sz="1600" dirty="0" smtClean="0"/>
              <a:t>中，硬體指向的天頂角愈小愈好。</a:t>
            </a:r>
            <a:endParaRPr lang="en-US" altLang="zh-TW" sz="1600" dirty="0" smtClean="0"/>
          </a:p>
        </p:txBody>
      </p:sp>
      <p:sp>
        <p:nvSpPr>
          <p:cNvPr id="10" name="標題 3"/>
          <p:cNvSpPr txBox="1">
            <a:spLocks/>
          </p:cNvSpPr>
          <p:nvPr/>
        </p:nvSpPr>
        <p:spPr>
          <a:xfrm>
            <a:off x="628650" y="4350468"/>
            <a:ext cx="272415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mtClean="0"/>
              <a:t>硬體數量的影響</a:t>
            </a:r>
            <a:endParaRPr kumimoji="1"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548" y="993425"/>
            <a:ext cx="5219700" cy="4953000"/>
          </a:xfrm>
          <a:prstGeom prst="rect">
            <a:avLst/>
          </a:prstGeom>
        </p:spPr>
      </p:pic>
      <p:cxnSp>
        <p:nvCxnSpPr>
          <p:cNvPr id="12" name="直線箭頭接點 11"/>
          <p:cNvCxnSpPr/>
          <p:nvPr/>
        </p:nvCxnSpPr>
        <p:spPr>
          <a:xfrm flipH="1" flipV="1">
            <a:off x="6757988" y="4759883"/>
            <a:ext cx="1057275" cy="771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953927" y="5530926"/>
            <a:ext cx="1843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僅有各三個</a:t>
            </a:r>
            <a:r>
              <a:rPr kumimoji="1" lang="en-US" altLang="zh-TW" sz="1600" dirty="0" smtClean="0">
                <a:latin typeface="+mj-ea"/>
                <a:ea typeface="+mj-ea"/>
              </a:rPr>
              <a:t>LED</a:t>
            </a:r>
            <a:r>
              <a:rPr kumimoji="1" lang="zh-TW" altLang="en-US" sz="1600" dirty="0" smtClean="0">
                <a:latin typeface="+mj-ea"/>
                <a:ea typeface="+mj-ea"/>
              </a:rPr>
              <a:t>與</a:t>
            </a:r>
            <a:r>
              <a:rPr kumimoji="1" lang="en-US" altLang="zh-TW" sz="1600" dirty="0" smtClean="0">
                <a:latin typeface="+mj-ea"/>
                <a:ea typeface="+mj-ea"/>
              </a:rPr>
              <a:t>PD</a:t>
            </a:r>
            <a:r>
              <a:rPr kumimoji="1" lang="zh-TW" altLang="en-US" sz="1600" dirty="0" smtClean="0">
                <a:latin typeface="+mj-ea"/>
                <a:ea typeface="+mj-ea"/>
              </a:rPr>
              <a:t>，覆蓋範圍不夠，難以進行定位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6643" y="5082141"/>
            <a:ext cx="2626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1600" dirty="0">
                <a:solidFill>
                  <a:prstClr val="black"/>
                </a:solidFill>
                <a:latin typeface="+mj-ea"/>
                <a:ea typeface="+mj-ea"/>
              </a:rPr>
              <a:t>LED</a:t>
            </a:r>
            <a:r>
              <a:rPr lang="zh-TW" altLang="en-US" sz="1600" dirty="0">
                <a:solidFill>
                  <a:prstClr val="black"/>
                </a:solidFill>
                <a:latin typeface="+mj-ea"/>
                <a:ea typeface="+mj-ea"/>
              </a:rPr>
              <a:t>與</a:t>
            </a:r>
            <a:r>
              <a:rPr lang="en-US" altLang="zh-TW" sz="1600" dirty="0">
                <a:solidFill>
                  <a:prstClr val="black"/>
                </a:solidFill>
                <a:latin typeface="+mj-ea"/>
                <a:ea typeface="+mj-ea"/>
              </a:rPr>
              <a:t>PD</a:t>
            </a:r>
            <a:r>
              <a:rPr lang="zh-TW" altLang="en-US" sz="1600" dirty="0">
                <a:solidFill>
                  <a:prstClr val="black"/>
                </a:solidFill>
                <a:latin typeface="+mj-ea"/>
                <a:ea typeface="+mj-ea"/>
              </a:rPr>
              <a:t>數量則是越多越好，但改善趨勢與硬體增加趨勢並不成正比。</a:t>
            </a:r>
          </a:p>
        </p:txBody>
      </p:sp>
    </p:spTree>
    <p:extLst>
      <p:ext uri="{BB962C8B-B14F-4D97-AF65-F5344CB8AC3E}">
        <p14:creationId xmlns:p14="http://schemas.microsoft.com/office/powerpoint/2010/main" val="128100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最佳化流程</a:t>
            </a:r>
            <a:endParaRPr kumimoji="1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71" y="234064"/>
            <a:ext cx="5960836" cy="610142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28650" y="1167366"/>
            <a:ext cx="19145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1600" smtClean="0">
                <a:solidFill>
                  <a:prstClr val="black"/>
                </a:solidFill>
                <a:latin typeface="+mj-ea"/>
                <a:ea typeface="+mj-ea"/>
              </a:rPr>
              <a:t>透過改變系統設計，可以影響系統表現，而為了得到最合適的系統我們進行最佳化。</a:t>
            </a:r>
            <a:endParaRPr lang="zh-TW" altLang="en-US" sz="16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8649" y="2986419"/>
            <a:ext cx="191452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1600" dirty="0" smtClean="0">
                <a:solidFill>
                  <a:prstClr val="black"/>
                </a:solidFill>
                <a:latin typeface="+mj-ea"/>
                <a:ea typeface="+mj-ea"/>
              </a:rPr>
              <a:t>設計的變數：</a:t>
            </a:r>
            <a:endParaRPr lang="en-US" altLang="zh-TW" sz="16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zh-TW" altLang="en-US" sz="1600" dirty="0" smtClean="0">
                <a:solidFill>
                  <a:prstClr val="black"/>
                </a:solidFill>
                <a:latin typeface="+mj-ea"/>
                <a:ea typeface="+mj-ea"/>
              </a:rPr>
              <a:t>朗</a:t>
            </a:r>
            <a:r>
              <a:rPr lang="zh-TW" altLang="en-US" sz="1600" dirty="0">
                <a:solidFill>
                  <a:prstClr val="black"/>
                </a:solidFill>
                <a:latin typeface="+mj-ea"/>
                <a:ea typeface="+mj-ea"/>
              </a:rPr>
              <a:t>博次方𝑀𝑙</a:t>
            </a:r>
            <a:r>
              <a:rPr lang="en-US" altLang="zh-TW" sz="1600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  <a:r>
              <a:rPr lang="en-US" altLang="zh-TW" sz="1600" dirty="0" smtClean="0">
                <a:solidFill>
                  <a:prstClr val="black"/>
                </a:solidFill>
                <a:latin typeface="+mj-ea"/>
                <a:ea typeface="+mj-ea"/>
              </a:rPr>
              <a:t>𝑀𝑝</a:t>
            </a:r>
          </a:p>
          <a:p>
            <a:pPr marL="285750" lvl="0" indent="-285750">
              <a:buFont typeface="Arial" charset="0"/>
              <a:buChar char="•"/>
            </a:pPr>
            <a:r>
              <a:rPr lang="zh-TW" altLang="en-US" sz="1600" dirty="0" smtClean="0">
                <a:solidFill>
                  <a:prstClr val="black"/>
                </a:solidFill>
                <a:latin typeface="+mj-ea"/>
                <a:ea typeface="+mj-ea"/>
              </a:rPr>
              <a:t>硬體指向</a:t>
            </a:r>
            <a:endParaRPr lang="en-US" altLang="zh-TW" sz="1600" dirty="0" smtClean="0">
              <a:solidFill>
                <a:prstClr val="black"/>
              </a:solidFill>
              <a:latin typeface="+mj-ea"/>
              <a:ea typeface="+mj-ea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zh-TW" altLang="en-US" sz="1600" dirty="0" smtClean="0">
                <a:solidFill>
                  <a:prstClr val="black"/>
                </a:solidFill>
                <a:latin typeface="+mj-ea"/>
                <a:ea typeface="+mj-ea"/>
              </a:rPr>
              <a:t>硬體</a:t>
            </a:r>
            <a:r>
              <a:rPr lang="zh-TW" altLang="en-US" sz="1600" dirty="0">
                <a:solidFill>
                  <a:prstClr val="black"/>
                </a:solidFill>
                <a:latin typeface="+mj-ea"/>
                <a:ea typeface="+mj-ea"/>
              </a:rPr>
              <a:t>數量𝐿</a:t>
            </a:r>
            <a:r>
              <a:rPr lang="en-US" altLang="zh-TW" sz="1600" dirty="0">
                <a:solidFill>
                  <a:prstClr val="black"/>
                </a:solidFill>
                <a:latin typeface="+mj-ea"/>
                <a:ea typeface="+mj-ea"/>
              </a:rPr>
              <a:t>,</a:t>
            </a:r>
            <a:r>
              <a:rPr lang="en-US" altLang="zh-TW" sz="1600" dirty="0" smtClean="0">
                <a:solidFill>
                  <a:prstClr val="black"/>
                </a:solidFill>
                <a:latin typeface="+mj-ea"/>
                <a:ea typeface="+mj-ea"/>
              </a:rPr>
              <a:t>𝑃</a:t>
            </a:r>
          </a:p>
          <a:p>
            <a:pPr lvl="0"/>
            <a:endParaRPr lang="en-US" altLang="zh-TW" sz="1600" dirty="0">
              <a:solidFill>
                <a:prstClr val="black"/>
              </a:solidFill>
              <a:latin typeface="+mj-ea"/>
              <a:ea typeface="+mj-ea"/>
            </a:endParaRPr>
          </a:p>
          <a:p>
            <a:pPr lvl="0"/>
            <a:r>
              <a:rPr lang="zh-TW" altLang="en-US" sz="1600" dirty="0" smtClean="0">
                <a:solidFill>
                  <a:prstClr val="black"/>
                </a:solidFill>
                <a:latin typeface="+mj-ea"/>
                <a:ea typeface="+mj-ea"/>
              </a:rPr>
              <a:t>其中，每個硬體的指向都有兩個自由度，因此變數數量與變數本身有關。</a:t>
            </a:r>
            <a:endParaRPr lang="en-US" altLang="zh-TW" sz="16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45845" y="356242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smtClean="0">
                <a:solidFill>
                  <a:srgbClr val="FF0000"/>
                </a:solidFill>
                <a:latin typeface="+mj-ea"/>
                <a:ea typeface="+mj-ea"/>
              </a:rPr>
              <a:t>互相關</a:t>
            </a:r>
            <a:endParaRPr kumimoji="1" lang="zh-TW" altLang="en-US" sz="120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1" name="直線箭頭接點 20"/>
          <p:cNvCxnSpPr/>
          <p:nvPr/>
        </p:nvCxnSpPr>
        <p:spPr>
          <a:xfrm flipH="1">
            <a:off x="1871663" y="3666648"/>
            <a:ext cx="274182" cy="22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/>
          <p:cNvCxnSpPr/>
          <p:nvPr/>
        </p:nvCxnSpPr>
        <p:spPr>
          <a:xfrm flipH="1">
            <a:off x="2145845" y="3732473"/>
            <a:ext cx="263526" cy="208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7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目標函數</a:t>
            </a:r>
            <a:endParaRPr kumimoji="1" lang="zh-TW" altLang="en-US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665163" y="2201746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 smtClean="0"/>
              <a:t>最佳化變數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703540"/>
          </a:xfrm>
        </p:spPr>
        <p:txBody>
          <a:bodyPr/>
          <a:lstStyle/>
          <a:p>
            <a:r>
              <a:rPr kumimoji="1" lang="zh-TW" altLang="en-US" dirty="0" smtClean="0"/>
              <a:t>使容許範圍內的樣本點比例愈多愈好</a:t>
            </a:r>
            <a:endParaRPr kumimoji="1"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2" y="2742995"/>
            <a:ext cx="7650922" cy="370744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466" y="1575754"/>
            <a:ext cx="2094396" cy="79366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395999" y="1406187"/>
            <a:ext cx="2064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樣本點總數</a:t>
            </a:r>
            <a:endParaRPr kumimoji="1" lang="zh-TW" altLang="en-US" sz="105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直線接點 10"/>
          <p:cNvCxnSpPr>
            <a:stCxn id="10" idx="1"/>
            <a:endCxn id="9" idx="0"/>
          </p:cNvCxnSpPr>
          <p:nvPr/>
        </p:nvCxnSpPr>
        <p:spPr>
          <a:xfrm flipH="1">
            <a:off x="4200664" y="1536992"/>
            <a:ext cx="195335" cy="387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5247862" y="1538022"/>
            <a:ext cx="2064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容許範圍</a:t>
            </a:r>
            <a:endParaRPr kumimoji="1" lang="zh-TW" altLang="en-US" sz="105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5052527" y="1668827"/>
            <a:ext cx="195335" cy="387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932451" y="2005024"/>
            <a:ext cx="20641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 smtClean="0">
                <a:solidFill>
                  <a:schemeClr val="accent5">
                    <a:lumMod val="75000"/>
                  </a:schemeClr>
                </a:solidFill>
                <a:latin typeface="+mj-ea"/>
                <a:ea typeface="+mj-ea"/>
              </a:rPr>
              <a:t>量測誤差</a:t>
            </a:r>
            <a:endParaRPr kumimoji="1" lang="zh-TW" altLang="en-US" sz="1050" dirty="0">
              <a:solidFill>
                <a:schemeClr val="accent5">
                  <a:lumMod val="7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直線接點 16"/>
          <p:cNvCxnSpPr/>
          <p:nvPr/>
        </p:nvCxnSpPr>
        <p:spPr>
          <a:xfrm flipH="1" flipV="1">
            <a:off x="4608513" y="1897531"/>
            <a:ext cx="323939" cy="23829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50" y="177929"/>
            <a:ext cx="4484688" cy="98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916042" y="1143004"/>
            <a:ext cx="2864224" cy="5260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5966001" y="1152507"/>
            <a:ext cx="2835844" cy="52606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針對特定情境的最佳化結果</a:t>
            </a:r>
            <a:endParaRPr kumimoji="1" lang="zh-TW" altLang="en-US" dirty="0"/>
          </a:p>
        </p:txBody>
      </p:sp>
      <p:sp>
        <p:nvSpPr>
          <p:cNvPr id="9" name="內容版面配置區 6"/>
          <p:cNvSpPr txBox="1">
            <a:spLocks/>
          </p:cNvSpPr>
          <p:nvPr/>
        </p:nvSpPr>
        <p:spPr>
          <a:xfrm>
            <a:off x="3233075" y="1210978"/>
            <a:ext cx="3109632" cy="703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b="1" u="sng" dirty="0"/>
              <a:t>5</a:t>
            </a:r>
            <a:r>
              <a:rPr kumimoji="1" lang="zh-TW" altLang="en-US" b="1" u="sng" dirty="0" smtClean="0"/>
              <a:t>個</a:t>
            </a:r>
            <a:r>
              <a:rPr kumimoji="1" lang="en-US" altLang="zh-TW" b="1" u="sng" dirty="0" smtClean="0"/>
              <a:t>LED</a:t>
            </a:r>
            <a:r>
              <a:rPr kumimoji="1" lang="zh-TW" altLang="en-US" b="1" u="sng" dirty="0" smtClean="0"/>
              <a:t>對</a:t>
            </a:r>
            <a:r>
              <a:rPr kumimoji="1" lang="en-US" altLang="zh-TW" b="1" u="sng" dirty="0" smtClean="0"/>
              <a:t>5</a:t>
            </a:r>
            <a:r>
              <a:rPr kumimoji="1" lang="zh-TW" altLang="en-US" b="1" u="sng" dirty="0" smtClean="0"/>
              <a:t>個</a:t>
            </a:r>
            <a:r>
              <a:rPr kumimoji="1" lang="en-US" altLang="zh-TW" b="1" u="sng" dirty="0" smtClean="0"/>
              <a:t>PD</a:t>
            </a:r>
            <a:endParaRPr kumimoji="1" lang="zh-TW" altLang="en-US" b="1" u="sng" dirty="0"/>
          </a:p>
        </p:txBody>
      </p:sp>
      <p:sp>
        <p:nvSpPr>
          <p:cNvPr id="10" name="內容版面配置區 6"/>
          <p:cNvSpPr txBox="1">
            <a:spLocks/>
          </p:cNvSpPr>
          <p:nvPr/>
        </p:nvSpPr>
        <p:spPr>
          <a:xfrm>
            <a:off x="6286032" y="1186493"/>
            <a:ext cx="3109632" cy="703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TW" b="1" u="sng" dirty="0" smtClean="0"/>
              <a:t>10</a:t>
            </a:r>
            <a:r>
              <a:rPr kumimoji="1" lang="zh-TW" altLang="en-US" b="1" u="sng" dirty="0" smtClean="0"/>
              <a:t>個</a:t>
            </a:r>
            <a:r>
              <a:rPr kumimoji="1" lang="en-US" altLang="zh-TW" b="1" u="sng" dirty="0" smtClean="0"/>
              <a:t>LED</a:t>
            </a:r>
            <a:r>
              <a:rPr kumimoji="1" lang="zh-TW" altLang="en-US" b="1" u="sng" dirty="0" smtClean="0"/>
              <a:t>對</a:t>
            </a:r>
            <a:r>
              <a:rPr kumimoji="1" lang="en-US" altLang="zh-TW" b="1" u="sng" dirty="0" smtClean="0"/>
              <a:t>10</a:t>
            </a:r>
            <a:r>
              <a:rPr kumimoji="1" lang="zh-TW" altLang="en-US" b="1" u="sng" dirty="0" smtClean="0"/>
              <a:t>個</a:t>
            </a:r>
            <a:r>
              <a:rPr kumimoji="1" lang="en-US" altLang="zh-TW" b="1" u="sng" dirty="0" smtClean="0"/>
              <a:t>PD</a:t>
            </a:r>
            <a:endParaRPr kumimoji="1" lang="zh-TW" altLang="en-US" b="1" u="sng" dirty="0"/>
          </a:p>
        </p:txBody>
      </p:sp>
      <p:sp>
        <p:nvSpPr>
          <p:cNvPr id="13" name="內容版面配置區 1"/>
          <p:cNvSpPr txBox="1">
            <a:spLocks/>
          </p:cNvSpPr>
          <p:nvPr/>
        </p:nvSpPr>
        <p:spPr>
          <a:xfrm>
            <a:off x="623626" y="1918047"/>
            <a:ext cx="2172495" cy="1864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TW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比較兩系統設計，當硬體數量愈多時，各硬體所需覆蓋範圍較小，因此朗博次方會提升。</a:t>
            </a:r>
            <a:endParaRPr lang="zh-TW" altLang="en-US" sz="1600" dirty="0"/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3233075" y="5493953"/>
            <a:ext cx="2793023" cy="1136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1200" dirty="0" smtClean="0"/>
              <a:t>LED</a:t>
            </a:r>
            <a:r>
              <a:rPr lang="zh-TW" altLang="en-US" sz="1200" dirty="0" smtClean="0"/>
              <a:t>朗博次方：</a:t>
            </a:r>
            <a:r>
              <a:rPr kumimoji="1" lang="de-DE" altLang="zh-TW" sz="1200" dirty="0"/>
              <a:t>1.11833  </a:t>
            </a:r>
            <a:endParaRPr lang="en-US" altLang="zh-TW" sz="1200" dirty="0" smtClean="0"/>
          </a:p>
          <a:p>
            <a:pPr>
              <a:lnSpc>
                <a:spcPct val="100000"/>
              </a:lnSpc>
            </a:pPr>
            <a:r>
              <a:rPr lang="en-US" altLang="zh-TW" sz="1200" dirty="0" smtClean="0"/>
              <a:t>PD</a:t>
            </a:r>
            <a:r>
              <a:rPr lang="zh-TW" altLang="en-US" sz="1200" dirty="0" smtClean="0"/>
              <a:t>朗博次方：</a:t>
            </a:r>
            <a:r>
              <a:rPr kumimoji="1" lang="de-DE" altLang="zh-TW" sz="1200" dirty="0" smtClean="0"/>
              <a:t>1.35157</a:t>
            </a:r>
            <a:endParaRPr lang="en-US" altLang="zh-TW" sz="1200" dirty="0" smtClean="0"/>
          </a:p>
          <a:p>
            <a:pPr>
              <a:lnSpc>
                <a:spcPct val="100000"/>
              </a:lnSpc>
            </a:pPr>
            <a:r>
              <a:rPr lang="zh-TW" altLang="en-US" sz="1200" dirty="0" smtClean="0"/>
              <a:t>目標函數：</a:t>
            </a:r>
            <a:r>
              <a:rPr lang="en-US" altLang="zh-TW" sz="1200" dirty="0" smtClean="0"/>
              <a:t>5454/61000</a:t>
            </a:r>
            <a:endParaRPr lang="zh-TW" altLang="en-US" sz="1200" dirty="0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6211833" y="5493952"/>
            <a:ext cx="2793023" cy="1136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TW" sz="1200" dirty="0" smtClean="0"/>
              <a:t>LED</a:t>
            </a:r>
            <a:r>
              <a:rPr lang="zh-TW" altLang="en-US" sz="1200" dirty="0" smtClean="0"/>
              <a:t>朗博次方：</a:t>
            </a:r>
            <a:r>
              <a:rPr kumimoji="1" lang="de-DE" altLang="zh-TW" sz="1200" dirty="0" smtClean="0"/>
              <a:t>1.30124 </a:t>
            </a:r>
            <a:endParaRPr lang="en-US" altLang="zh-TW" sz="1200" dirty="0" smtClean="0"/>
          </a:p>
          <a:p>
            <a:pPr>
              <a:lnSpc>
                <a:spcPct val="100000"/>
              </a:lnSpc>
            </a:pPr>
            <a:r>
              <a:rPr lang="en-US" altLang="zh-TW" sz="1200" dirty="0" smtClean="0"/>
              <a:t>PD</a:t>
            </a:r>
            <a:r>
              <a:rPr lang="zh-TW" altLang="en-US" sz="1200" dirty="0" smtClean="0"/>
              <a:t>朗博次方：</a:t>
            </a:r>
            <a:r>
              <a:rPr kumimoji="1" lang="de-DE" altLang="zh-TW" sz="1200" dirty="0" smtClean="0"/>
              <a:t>1.</a:t>
            </a:r>
            <a:r>
              <a:rPr kumimoji="1" lang="en-US" altLang="zh-TW" sz="1200" dirty="0" smtClean="0"/>
              <a:t>61243</a:t>
            </a:r>
            <a:endParaRPr lang="en-US" altLang="zh-TW" sz="1200" dirty="0" smtClean="0"/>
          </a:p>
          <a:p>
            <a:pPr>
              <a:lnSpc>
                <a:spcPct val="100000"/>
              </a:lnSpc>
            </a:pPr>
            <a:r>
              <a:rPr lang="zh-TW" altLang="en-US" sz="1200" dirty="0" smtClean="0"/>
              <a:t>目標函數：</a:t>
            </a:r>
            <a:r>
              <a:rPr lang="en-US" altLang="zh-TW" sz="1200" dirty="0" smtClean="0"/>
              <a:t>6421/61000</a:t>
            </a:r>
            <a:endParaRPr lang="zh-TW" altLang="en-US" sz="12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87" b="9891"/>
          <a:stretch/>
        </p:blipFill>
        <p:spPr>
          <a:xfrm>
            <a:off x="6286032" y="3574047"/>
            <a:ext cx="2090277" cy="177074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85" b="10169"/>
          <a:stretch/>
        </p:blipFill>
        <p:spPr>
          <a:xfrm>
            <a:off x="3200815" y="3518737"/>
            <a:ext cx="2174757" cy="1826053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3" b="60688"/>
          <a:stretch/>
        </p:blipFill>
        <p:spPr>
          <a:xfrm>
            <a:off x="6286032" y="1662173"/>
            <a:ext cx="2090277" cy="1832333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840848" y="474082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x</a:t>
            </a:r>
            <a:endParaRPr kumimoji="1" lang="zh-TW" altLang="en-US" sz="12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209398" y="394911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z</a:t>
            </a:r>
            <a:endParaRPr kumimoji="1" lang="zh-TW" altLang="en-US" sz="12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642746" y="421723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y</a:t>
            </a:r>
            <a:endParaRPr kumimoji="1" lang="zh-TW" altLang="en-US" sz="12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802190" y="282548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smtClean="0"/>
              <a:t>x</a:t>
            </a:r>
            <a:endParaRPr kumimoji="1" lang="zh-TW" altLang="en-US" sz="12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170740" y="203377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z</a:t>
            </a:r>
            <a:endParaRPr kumimoji="1" lang="zh-TW" altLang="en-US" sz="12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604088" y="230189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y</a:t>
            </a:r>
            <a:endParaRPr kumimoji="1" lang="zh-TW" altLang="en-US" sz="1200" dirty="0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-512" r="-61" b="60766"/>
          <a:stretch/>
        </p:blipFill>
        <p:spPr>
          <a:xfrm>
            <a:off x="3200816" y="1619198"/>
            <a:ext cx="2184925" cy="1834590"/>
          </a:xfrm>
          <a:prstGeom prst="rect">
            <a:avLst/>
          </a:prstGeom>
        </p:spPr>
      </p:pic>
      <p:sp>
        <p:nvSpPr>
          <p:cNvPr id="28" name="文字方塊 27"/>
          <p:cNvSpPr txBox="1"/>
          <p:nvPr/>
        </p:nvSpPr>
        <p:spPr>
          <a:xfrm>
            <a:off x="4809360" y="4670795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x</a:t>
            </a:r>
            <a:endParaRPr kumimoji="1" lang="zh-TW" altLang="en-US" sz="12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177910" y="387908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z</a:t>
            </a:r>
            <a:endParaRPr kumimoji="1" lang="zh-TW" altLang="en-US" sz="12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611258" y="414720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y</a:t>
            </a:r>
            <a:endParaRPr kumimoji="1" lang="zh-TW" altLang="en-US" sz="12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813670" y="279846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x</a:t>
            </a:r>
            <a:endParaRPr kumimoji="1" lang="zh-TW" altLang="en-US" sz="12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182220" y="2006752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/>
              <a:t>z</a:t>
            </a:r>
            <a:endParaRPr kumimoji="1" lang="zh-TW" altLang="en-US" sz="12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4615568" y="227486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200" dirty="0" smtClean="0"/>
              <a:t>y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30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25287"/>
            <a:ext cx="7886700" cy="70040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zh-TW" altLang="en-US" sz="3200" smtClean="0"/>
              <a:t>結論</a:t>
            </a:r>
            <a:endParaRPr kumimoji="1" lang="zh-TW" altLang="en-US" sz="320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>
          <a:xfrm>
            <a:off x="820806" y="1032760"/>
            <a:ext cx="7886700" cy="5422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2400" b="1" u="sng" dirty="0" smtClean="0"/>
              <a:t>本研究貢獻</a:t>
            </a:r>
            <a:endParaRPr kumimoji="1" lang="en-US" altLang="zh-TW" sz="2400" b="1" u="sng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2000" dirty="0" smtClean="0"/>
              <a:t>提出一不限制發射與接收平面平行的</a:t>
            </a:r>
            <a:r>
              <a:rPr kumimoji="1" lang="en-US" altLang="zh-TW" sz="2000" dirty="0" smtClean="0"/>
              <a:t>LED-PD</a:t>
            </a:r>
            <a:r>
              <a:rPr kumimoji="1" lang="zh-TW" altLang="en-US" sz="2000" dirty="0" smtClean="0"/>
              <a:t>三維定位演算法</a:t>
            </a:r>
            <a:endParaRPr kumimoji="1" lang="en-US" altLang="zh-TW" sz="2000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2000" dirty="0" smtClean="0"/>
              <a:t>透過模擬與分析了解系統表現與各變數影響</a:t>
            </a:r>
            <a:endParaRPr kumimoji="1" lang="en-US" altLang="zh-TW" sz="2000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2000" dirty="0" smtClean="0"/>
              <a:t>以該演算法對情境最佳化硬體指向與朗博次方</a:t>
            </a:r>
            <a:endParaRPr kumimoji="1" lang="en-US" altLang="zh-TW" sz="2000" dirty="0" smtClean="0"/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2400" b="1" u="sng" dirty="0" smtClean="0"/>
              <a:t>未來目標</a:t>
            </a:r>
            <a:endParaRPr kumimoji="1" lang="en-US" altLang="zh-TW" sz="2400" b="1" u="sng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2000" dirty="0" smtClean="0"/>
              <a:t>提升演算法靈活度</a:t>
            </a:r>
            <a:r>
              <a:rPr kumimoji="1" lang="zh-TW" altLang="en-US" sz="2000" dirty="0"/>
              <a:t>（例如將硬體種類</a:t>
            </a:r>
            <a:r>
              <a:rPr kumimoji="1" lang="zh-TW" altLang="en-US" sz="2000" dirty="0" smtClean="0"/>
              <a:t>限制取消）</a:t>
            </a:r>
            <a:endParaRPr kumimoji="1" lang="en-US" altLang="zh-TW" sz="2000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2000" dirty="0" smtClean="0"/>
              <a:t>提升模擬真實度（考量更多環境因素）</a:t>
            </a:r>
            <a:endParaRPr kumimoji="1" lang="en-US" altLang="zh-TW" sz="2000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2000" dirty="0" smtClean="0"/>
              <a:t>硬體驗證</a:t>
            </a:r>
            <a:endParaRPr kumimoji="1" lang="en-US" altLang="zh-TW" sz="2000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kumimoji="1"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94777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標題 9"/>
          <p:cNvSpPr>
            <a:spLocks noGrp="1"/>
          </p:cNvSpPr>
          <p:nvPr>
            <p:ph type="subTitle" idx="4294967295"/>
          </p:nvPr>
        </p:nvSpPr>
        <p:spPr>
          <a:xfrm>
            <a:off x="628650" y="2181542"/>
            <a:ext cx="7886700" cy="24949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2400" dirty="0">
                <a:latin typeface="+mj-lt"/>
                <a:ea typeface="+mj-ea"/>
              </a:rPr>
              <a:t>一個不限制平面平行的</a:t>
            </a:r>
            <a:r>
              <a:rPr lang="en-US" altLang="zh-TW" sz="2400" dirty="0">
                <a:latin typeface="+mj-lt"/>
                <a:ea typeface="+mj-ea"/>
              </a:rPr>
              <a:t>LED-PD</a:t>
            </a:r>
            <a:r>
              <a:rPr lang="zh-TW" altLang="en-US" sz="2400" dirty="0">
                <a:latin typeface="+mj-lt"/>
                <a:ea typeface="+mj-ea"/>
              </a:rPr>
              <a:t>室內三維定位系統最佳化考量硬體指向與朗博次方參數</a:t>
            </a:r>
          </a:p>
          <a:p>
            <a:pPr marL="0" indent="0" algn="ctr">
              <a:buNone/>
            </a:pPr>
            <a:r>
              <a:rPr lang="en-US" altLang="zh-TW" sz="2000" dirty="0"/>
              <a:t>The optimal design of a three-dimensional LED-PD indoor positioning system considering variable hardware orientation and </a:t>
            </a:r>
            <a:r>
              <a:rPr lang="en-US" altLang="zh-TW" sz="2000" dirty="0" err="1"/>
              <a:t>lambertian</a:t>
            </a:r>
            <a:r>
              <a:rPr lang="en-US" altLang="zh-TW" sz="2000"/>
              <a:t> order without parallel planes assumptions.</a:t>
            </a:r>
          </a:p>
        </p:txBody>
      </p:sp>
      <p:sp>
        <p:nvSpPr>
          <p:cNvPr id="4" name="副標題 9"/>
          <p:cNvSpPr>
            <a:spLocks noGrp="1"/>
          </p:cNvSpPr>
          <p:nvPr>
            <p:ph type="subTitle" idx="4294967295"/>
          </p:nvPr>
        </p:nvSpPr>
        <p:spPr>
          <a:xfrm>
            <a:off x="4572000" y="5296848"/>
            <a:ext cx="1920240" cy="7762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李亭宜</a:t>
            </a:r>
            <a:endParaRPr lang="en-US" altLang="zh-TW" sz="1800" dirty="0" smtClean="0">
              <a:latin typeface="+mj-lt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詹魁元 博士</a:t>
            </a:r>
            <a:endParaRPr lang="en-US" altLang="zh-TW" sz="1600" dirty="0"/>
          </a:p>
        </p:txBody>
      </p:sp>
      <p:sp>
        <p:nvSpPr>
          <p:cNvPr id="5" name="副標題 9"/>
          <p:cNvSpPr>
            <a:spLocks noGrp="1"/>
          </p:cNvSpPr>
          <p:nvPr>
            <p:ph type="subTitle" idx="4294967295"/>
          </p:nvPr>
        </p:nvSpPr>
        <p:spPr>
          <a:xfrm>
            <a:off x="2651760" y="5296849"/>
            <a:ext cx="1920240" cy="776291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學生：</a:t>
            </a:r>
            <a:endParaRPr lang="en-US" altLang="zh-TW" sz="1800" dirty="0" smtClean="0">
              <a:latin typeface="+mj-lt"/>
              <a:ea typeface="+mj-ea"/>
            </a:endParaRPr>
          </a:p>
          <a:p>
            <a:pPr marL="0" indent="0" algn="r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指導教授：</a:t>
            </a:r>
            <a:endParaRPr lang="en-US" altLang="zh-TW" sz="1600" dirty="0"/>
          </a:p>
        </p:txBody>
      </p:sp>
      <p:sp>
        <p:nvSpPr>
          <p:cNvPr id="6" name="副標題 9"/>
          <p:cNvSpPr>
            <a:spLocks noGrp="1"/>
          </p:cNvSpPr>
          <p:nvPr>
            <p:ph type="subTitle" idx="4294967295"/>
          </p:nvPr>
        </p:nvSpPr>
        <p:spPr>
          <a:xfrm>
            <a:off x="3611880" y="6156959"/>
            <a:ext cx="1920240" cy="4038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800" dirty="0" smtClean="0">
                <a:latin typeface="+mj-lt"/>
                <a:ea typeface="+mj-ea"/>
              </a:rPr>
              <a:t>2022. 08. 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0578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95" y="2774057"/>
            <a:ext cx="7086600" cy="3403845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定位流程與分類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576443" y="6065397"/>
            <a:ext cx="206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</a:t>
            </a:r>
            <a:r>
              <a:rPr kumimoji="1"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定位系統流程與分類</a:t>
            </a:r>
            <a:r>
              <a:rPr kumimoji="1"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28650" y="1066196"/>
            <a:ext cx="7767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定位的方法流程為目標物發送訊號至量測者，而量測者透過訊號計算出相對位置。</a:t>
            </a:r>
            <a:endParaRPr kumimoji="1" lang="en-US" altLang="zh-TW" sz="1600" dirty="0" smtClean="0">
              <a:latin typeface="+mj-ea"/>
              <a:ea typeface="+mj-ea"/>
            </a:endParaRPr>
          </a:p>
          <a:p>
            <a:endParaRPr kumimoji="1" lang="en-US" altLang="zh-TW" sz="1600" dirty="0">
              <a:latin typeface="+mj-ea"/>
              <a:ea typeface="+mj-ea"/>
            </a:endParaRPr>
          </a:p>
          <a:p>
            <a:r>
              <a:rPr kumimoji="1" lang="zh-TW" altLang="en-US" sz="1600" dirty="0" smtClean="0">
                <a:latin typeface="+mj-ea"/>
                <a:ea typeface="+mj-ea"/>
              </a:rPr>
              <a:t>而定位方法非常多樣化：</a:t>
            </a:r>
            <a:endParaRPr kumimoji="1" lang="en-US" altLang="zh-TW" sz="1600" dirty="0" smtClean="0">
              <a:latin typeface="+mj-ea"/>
              <a:ea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1600" dirty="0" smtClean="0">
                <a:latin typeface="+mj-ea"/>
                <a:ea typeface="+mj-ea"/>
              </a:rPr>
              <a:t>硬體技術種類：</a:t>
            </a:r>
            <a:r>
              <a:rPr kumimoji="1" lang="en-US" altLang="zh-TW" sz="1600" dirty="0" err="1" smtClean="0">
                <a:latin typeface="+mj-ea"/>
                <a:ea typeface="+mj-ea"/>
              </a:rPr>
              <a:t>WiFi</a:t>
            </a:r>
            <a:r>
              <a:rPr kumimoji="1" lang="zh-TW" altLang="en-US" sz="1600" dirty="0" smtClean="0">
                <a:latin typeface="+mj-ea"/>
                <a:ea typeface="+mj-ea"/>
              </a:rPr>
              <a:t>、</a:t>
            </a:r>
            <a:r>
              <a:rPr kumimoji="1" lang="en-US" altLang="zh-TW" sz="1600" dirty="0" smtClean="0">
                <a:latin typeface="+mj-ea"/>
                <a:ea typeface="+mj-ea"/>
              </a:rPr>
              <a:t>RFID</a:t>
            </a:r>
            <a:r>
              <a:rPr kumimoji="1" lang="zh-TW" altLang="en-US" sz="1600" dirty="0" smtClean="0">
                <a:latin typeface="+mj-ea"/>
                <a:ea typeface="+mj-ea"/>
              </a:rPr>
              <a:t>、藍芽、紅外線、相機、光定位</a:t>
            </a:r>
            <a:endParaRPr kumimoji="1" lang="en-US" altLang="zh-TW" sz="1600" dirty="0" smtClean="0">
              <a:latin typeface="+mj-ea"/>
              <a:ea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1600" dirty="0" smtClean="0">
                <a:latin typeface="+mj-ea"/>
                <a:ea typeface="+mj-ea"/>
              </a:rPr>
              <a:t>定位演算法種類：多點定位、三角測量法、指紋法、影像辨識、幾何方法。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165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4689063" y="4562619"/>
            <a:ext cx="2057400" cy="216000"/>
          </a:xfrm>
        </p:spPr>
        <p:txBody>
          <a:bodyPr/>
          <a:lstStyle/>
          <a:p>
            <a:fld id="{6D77D3CB-5987-4045-A9DE-313BCFC794E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定位演算法種類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18713" y="6073720"/>
            <a:ext cx="7767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著重在視覺辨識與幾何方法，使用的硬體技術分別為光電二極體</a:t>
            </a:r>
            <a:r>
              <a:rPr kumimoji="1" lang="en-US" altLang="zh-TW" sz="1600" dirty="0" smtClean="0">
                <a:latin typeface="+mj-ea"/>
                <a:ea typeface="+mj-ea"/>
              </a:rPr>
              <a:t>(PD)</a:t>
            </a:r>
            <a:r>
              <a:rPr kumimoji="1" lang="zh-TW" altLang="en-US" sz="1600" dirty="0" smtClean="0">
                <a:latin typeface="+mj-ea"/>
                <a:ea typeface="+mj-ea"/>
              </a:rPr>
              <a:t>與相機。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8712" y="3558804"/>
            <a:ext cx="7987085" cy="2514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18713" y="1003123"/>
            <a:ext cx="7987085" cy="24858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453996" y="1137612"/>
            <a:ext cx="2241730" cy="2191336"/>
            <a:chOff x="715848" y="3424599"/>
            <a:chExt cx="2241730" cy="2191336"/>
          </a:xfrm>
        </p:grpSpPr>
        <p:sp>
          <p:nvSpPr>
            <p:cNvPr id="9" name="矩形 8"/>
            <p:cNvSpPr/>
            <p:nvPr/>
          </p:nvSpPr>
          <p:spPr>
            <a:xfrm>
              <a:off x="715848" y="3462811"/>
              <a:ext cx="2241730" cy="2153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44792" y="3424599"/>
              <a:ext cx="1892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b="1" dirty="0" smtClean="0">
                  <a:latin typeface="+mj-ea"/>
                  <a:ea typeface="+mj-ea"/>
                </a:rPr>
                <a:t>多點定位</a:t>
              </a:r>
              <a:r>
                <a:rPr kumimoji="1" lang="en-US" altLang="zh-TW" sz="1200" b="1" dirty="0" smtClean="0">
                  <a:latin typeface="+mj-ea"/>
                  <a:ea typeface="+mj-ea"/>
                </a:rPr>
                <a:t> </a:t>
              </a:r>
              <a:r>
                <a:rPr kumimoji="1" lang="en-US" altLang="zh-TW" sz="1200" b="1" dirty="0" err="1" smtClean="0">
                  <a:latin typeface="+mj-ea"/>
                  <a:ea typeface="+mj-ea"/>
                </a:rPr>
                <a:t>Multilateration</a:t>
              </a:r>
              <a:endParaRPr kumimoji="1" lang="zh-TW" altLang="en-US" sz="1200" b="1" dirty="0">
                <a:latin typeface="+mj-ea"/>
                <a:ea typeface="+mj-ea"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89" y="3903573"/>
              <a:ext cx="1420947" cy="1630377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3859374" y="1158307"/>
            <a:ext cx="2241730" cy="2170641"/>
            <a:chOff x="3121226" y="3445294"/>
            <a:chExt cx="2241730" cy="2170641"/>
          </a:xfrm>
        </p:grpSpPr>
        <p:sp>
          <p:nvSpPr>
            <p:cNvPr id="21" name="矩形 20"/>
            <p:cNvSpPr/>
            <p:nvPr/>
          </p:nvSpPr>
          <p:spPr>
            <a:xfrm>
              <a:off x="3121226" y="3462811"/>
              <a:ext cx="2241730" cy="2153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324701" y="3445294"/>
              <a:ext cx="1892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b="1" dirty="0" smtClean="0">
                  <a:latin typeface="+mj-ea"/>
                  <a:ea typeface="+mj-ea"/>
                </a:rPr>
                <a:t>三角定位</a:t>
              </a:r>
              <a:r>
                <a:rPr kumimoji="1" lang="en-US" altLang="zh-TW" sz="1200" b="1" dirty="0" smtClean="0">
                  <a:latin typeface="+mj-ea"/>
                  <a:ea typeface="+mj-ea"/>
                </a:rPr>
                <a:t> </a:t>
              </a:r>
            </a:p>
            <a:p>
              <a:pPr algn="ctr"/>
              <a:r>
                <a:rPr kumimoji="1" lang="en-US" altLang="zh-TW" sz="1200" b="1" dirty="0" smtClean="0">
                  <a:latin typeface="+mj-ea"/>
                  <a:ea typeface="+mj-ea"/>
                </a:rPr>
                <a:t>Triangulation</a:t>
              </a:r>
              <a:endParaRPr kumimoji="1" lang="zh-TW" altLang="en-US" sz="1200" b="1" dirty="0">
                <a:latin typeface="+mj-ea"/>
                <a:ea typeface="+mj-ea"/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455" y="4106832"/>
              <a:ext cx="1878676" cy="1182483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>
            <a:off x="6264752" y="1171569"/>
            <a:ext cx="2241730" cy="2153124"/>
            <a:chOff x="5526604" y="3458556"/>
            <a:chExt cx="2241730" cy="2153124"/>
          </a:xfrm>
        </p:grpSpPr>
        <p:sp>
          <p:nvSpPr>
            <p:cNvPr id="23" name="矩形 22"/>
            <p:cNvSpPr/>
            <p:nvPr/>
          </p:nvSpPr>
          <p:spPr>
            <a:xfrm>
              <a:off x="5526604" y="3458556"/>
              <a:ext cx="2241730" cy="2153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672674" y="3458556"/>
              <a:ext cx="1892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b="1" dirty="0" smtClean="0">
                  <a:latin typeface="+mj-ea"/>
                  <a:ea typeface="+mj-ea"/>
                </a:rPr>
                <a:t>指紋法</a:t>
              </a:r>
              <a:endParaRPr kumimoji="1" lang="en-US" altLang="zh-TW" sz="1200" b="1" dirty="0" smtClean="0">
                <a:latin typeface="+mj-ea"/>
                <a:ea typeface="+mj-ea"/>
              </a:endParaRPr>
            </a:p>
            <a:p>
              <a:pPr algn="ctr"/>
              <a:r>
                <a:rPr kumimoji="1" lang="en-US" altLang="zh-TW" sz="1200" b="1" dirty="0" smtClean="0">
                  <a:latin typeface="+mj-ea"/>
                  <a:ea typeface="+mj-ea"/>
                </a:rPr>
                <a:t>Fingerprinting</a:t>
              </a:r>
              <a:endParaRPr kumimoji="1" lang="zh-TW" altLang="en-US" sz="1200" b="1" dirty="0">
                <a:latin typeface="+mj-ea"/>
                <a:ea typeface="+mj-ea"/>
              </a:endParaRPr>
            </a:p>
          </p:txBody>
        </p:sp>
        <p:graphicFrame>
          <p:nvGraphicFramePr>
            <p:cNvPr id="24" name="資料圖表 23"/>
            <p:cNvGraphicFramePr/>
            <p:nvPr>
              <p:extLst/>
            </p:nvPr>
          </p:nvGraphicFramePr>
          <p:xfrm>
            <a:off x="5672674" y="4232062"/>
            <a:ext cx="2009381" cy="11596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28" name="文字方塊 27"/>
          <p:cNvSpPr txBox="1"/>
          <p:nvPr/>
        </p:nvSpPr>
        <p:spPr>
          <a:xfrm>
            <a:off x="659064" y="1984428"/>
            <a:ext cx="73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b="1" u="sng" smtClean="0">
                <a:latin typeface="+mj-ea"/>
                <a:ea typeface="+mj-ea"/>
              </a:rPr>
              <a:t>環境對單位</a:t>
            </a:r>
            <a:endParaRPr kumimoji="1" lang="zh-TW" altLang="en-US" sz="1400" b="1" u="sng" dirty="0">
              <a:latin typeface="+mj-ea"/>
              <a:ea typeface="+mj-ea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25553" y="4620912"/>
            <a:ext cx="73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b="1" u="sng" dirty="0" smtClean="0">
                <a:latin typeface="+mj-ea"/>
                <a:ea typeface="+mj-ea"/>
              </a:rPr>
              <a:t>單位對單位</a:t>
            </a:r>
            <a:endParaRPr kumimoji="1" lang="zh-TW" altLang="en-US" sz="1400" b="1" u="sng" dirty="0"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04428" y="3657398"/>
            <a:ext cx="3481490" cy="230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429222" y="3661653"/>
            <a:ext cx="3114023" cy="2300915"/>
            <a:chOff x="1429222" y="3661653"/>
            <a:chExt cx="3114023" cy="2300915"/>
          </a:xfrm>
        </p:grpSpPr>
        <p:sp>
          <p:nvSpPr>
            <p:cNvPr id="31" name="矩形 30"/>
            <p:cNvSpPr/>
            <p:nvPr/>
          </p:nvSpPr>
          <p:spPr>
            <a:xfrm>
              <a:off x="1429222" y="3661653"/>
              <a:ext cx="3114023" cy="2300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048720" y="3705346"/>
              <a:ext cx="1892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b="1" dirty="0" smtClean="0">
                  <a:latin typeface="+mj-ea"/>
                  <a:ea typeface="+mj-ea"/>
                </a:rPr>
                <a:t>視覺辨識（相機）</a:t>
              </a:r>
              <a:endParaRPr kumimoji="1" lang="zh-TW" altLang="en-US" sz="1200" b="1" dirty="0">
                <a:latin typeface="+mj-ea"/>
                <a:ea typeface="+mj-ea"/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04"/>
            <a:stretch/>
          </p:blipFill>
          <p:spPr>
            <a:xfrm>
              <a:off x="1453996" y="4258536"/>
              <a:ext cx="3058228" cy="1141769"/>
            </a:xfrm>
            <a:prstGeom prst="rect">
              <a:avLst/>
            </a:prstGeom>
          </p:spPr>
        </p:pic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289" y="3864943"/>
            <a:ext cx="2183820" cy="209762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840429" y="3654917"/>
            <a:ext cx="1892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 smtClean="0">
                <a:latin typeface="+mj-ea"/>
                <a:ea typeface="+mj-ea"/>
              </a:rPr>
              <a:t>幾何方法（</a:t>
            </a:r>
            <a:r>
              <a:rPr kumimoji="1" lang="en-US" altLang="zh-TW" sz="1200" b="1" dirty="0" smtClean="0">
                <a:latin typeface="+mj-ea"/>
                <a:ea typeface="+mj-ea"/>
              </a:rPr>
              <a:t>PD</a:t>
            </a:r>
            <a:r>
              <a:rPr kumimoji="1" lang="zh-TW" altLang="en-US" sz="1200" b="1" dirty="0" smtClean="0">
                <a:latin typeface="+mj-ea"/>
                <a:ea typeface="+mj-ea"/>
              </a:rPr>
              <a:t>）</a:t>
            </a:r>
            <a:endParaRPr kumimoji="1" lang="zh-TW" altLang="en-US" sz="1200" b="1" dirty="0">
              <a:latin typeface="+mj-ea"/>
              <a:ea typeface="+mj-ea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107646" y="4211354"/>
            <a:ext cx="1139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 smtClean="0">
                <a:latin typeface="+mj-ea"/>
                <a:ea typeface="+mj-ea"/>
              </a:rPr>
              <a:t>PD</a:t>
            </a:r>
            <a:r>
              <a:rPr kumimoji="1" lang="zh-TW" altLang="en-US" sz="1200" dirty="0" smtClean="0">
                <a:latin typeface="+mj-ea"/>
                <a:ea typeface="+mj-ea"/>
              </a:rPr>
              <a:t>訊號強度與距離、角度皆有關，利用幾何關係計算相對位置。</a:t>
            </a:r>
            <a:endParaRPr kumimoji="1" lang="zh-TW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017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51791"/>
            <a:ext cx="7886700" cy="88789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kumimoji="1" lang="zh-TW" altLang="en-US" dirty="0" smtClean="0"/>
              <a:t>研究動機與目標</a:t>
            </a:r>
            <a:endParaRPr kumimoji="1"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613125" y="4105113"/>
            <a:ext cx="7931223" cy="1253657"/>
            <a:chOff x="628650" y="1139686"/>
            <a:chExt cx="7931223" cy="1253657"/>
          </a:xfrm>
        </p:grpSpPr>
        <p:sp>
          <p:nvSpPr>
            <p:cNvPr id="16" name="矩形 15"/>
            <p:cNvSpPr/>
            <p:nvPr/>
          </p:nvSpPr>
          <p:spPr>
            <a:xfrm>
              <a:off x="628650" y="1139686"/>
              <a:ext cx="7886700" cy="12536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906307" y="1513850"/>
              <a:ext cx="66535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可辨識目標物</a:t>
              </a:r>
              <a:endParaRPr kumimoji="1" lang="en-US" altLang="zh-TW" sz="16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單位對單位的定位（非環境對單位的定位）</a:t>
              </a:r>
              <a:endParaRPr kumimoji="1" lang="en-US" altLang="zh-TW" sz="16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可封裝成兩可攜式單位</a:t>
              </a:r>
              <a:endParaRPr kumimoji="1" lang="zh-TW" altLang="en-US" sz="1600" dirty="0">
                <a:latin typeface="+mj-ea"/>
                <a:ea typeface="+mj-ea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847212" y="1475912"/>
              <a:ext cx="874059" cy="5813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 smtClean="0">
                  <a:latin typeface="+mj-ea"/>
                  <a:ea typeface="+mj-ea"/>
                </a:rPr>
                <a:t>目標</a:t>
              </a:r>
              <a:endParaRPr kumimoji="1" lang="zh-TW" altLang="en-US" b="1" dirty="0">
                <a:latin typeface="+mj-ea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628650" y="907457"/>
            <a:ext cx="7886700" cy="3137379"/>
            <a:chOff x="628650" y="1139686"/>
            <a:chExt cx="7886700" cy="3137379"/>
          </a:xfrm>
        </p:grpSpPr>
        <p:grpSp>
          <p:nvGrpSpPr>
            <p:cNvPr id="13" name="群組 12"/>
            <p:cNvGrpSpPr/>
            <p:nvPr/>
          </p:nvGrpSpPr>
          <p:grpSpPr>
            <a:xfrm>
              <a:off x="628650" y="1139686"/>
              <a:ext cx="7886700" cy="3137379"/>
              <a:chOff x="628650" y="1139686"/>
              <a:chExt cx="7886700" cy="313737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28650" y="1139686"/>
                <a:ext cx="7886700" cy="313737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1861784" y="1364836"/>
                <a:ext cx="66535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有沒有辦法用兩個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Tag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，任意放至於空間中兩個位置，進而得到兩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Tag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之間的相對位置？</a:t>
                </a:r>
                <a:endParaRPr kumimoji="1" lang="zh-TW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847212" y="1367873"/>
                <a:ext cx="874059" cy="5813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 smtClean="0">
                    <a:latin typeface="+mj-ea"/>
                    <a:ea typeface="+mj-ea"/>
                  </a:rPr>
                  <a:t>問題</a:t>
                </a:r>
                <a:endParaRPr kumimoji="1" lang="zh-TW" altLang="en-US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3056919" y="2055160"/>
              <a:ext cx="3177603" cy="2054452"/>
              <a:chOff x="3056919" y="2120406"/>
              <a:chExt cx="3177603" cy="1905208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3056919" y="2120406"/>
                <a:ext cx="3177603" cy="19052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43" name="群組 42"/>
              <p:cNvGrpSpPr/>
              <p:nvPr/>
            </p:nvGrpSpPr>
            <p:grpSpPr>
              <a:xfrm>
                <a:off x="3659155" y="2548115"/>
                <a:ext cx="454755" cy="1173333"/>
                <a:chOff x="3608702" y="2545867"/>
                <a:chExt cx="454755" cy="1173333"/>
              </a:xfrm>
            </p:grpSpPr>
            <p:sp>
              <p:nvSpPr>
                <p:cNvPr id="20" name="橢圓 19"/>
                <p:cNvSpPr/>
                <p:nvPr/>
              </p:nvSpPr>
              <p:spPr>
                <a:xfrm>
                  <a:off x="3657600" y="2545867"/>
                  <a:ext cx="371061" cy="369611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22" name="直線接點 21"/>
                <p:cNvCxnSpPr/>
                <p:nvPr/>
              </p:nvCxnSpPr>
              <p:spPr>
                <a:xfrm>
                  <a:off x="3843130" y="2915478"/>
                  <a:ext cx="9870" cy="54131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接點 23"/>
                <p:cNvCxnSpPr/>
                <p:nvPr/>
              </p:nvCxnSpPr>
              <p:spPr>
                <a:xfrm flipH="1">
                  <a:off x="3716278" y="3456793"/>
                  <a:ext cx="136722" cy="2624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/>
                <p:cNvCxnSpPr/>
                <p:nvPr/>
              </p:nvCxnSpPr>
              <p:spPr>
                <a:xfrm>
                  <a:off x="3853000" y="3456793"/>
                  <a:ext cx="175661" cy="2624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>
                  <a:off x="3843130" y="2968133"/>
                  <a:ext cx="220327" cy="9312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接點 32"/>
                <p:cNvCxnSpPr/>
                <p:nvPr/>
              </p:nvCxnSpPr>
              <p:spPr>
                <a:xfrm flipH="1">
                  <a:off x="3608702" y="2968133"/>
                  <a:ext cx="234428" cy="16319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群組 41"/>
              <p:cNvGrpSpPr/>
              <p:nvPr/>
            </p:nvGrpSpPr>
            <p:grpSpPr>
              <a:xfrm>
                <a:off x="5041628" y="2570676"/>
                <a:ext cx="454755" cy="1173333"/>
                <a:chOff x="4695062" y="2594580"/>
                <a:chExt cx="454755" cy="1173333"/>
              </a:xfrm>
            </p:grpSpPr>
            <p:sp>
              <p:nvSpPr>
                <p:cNvPr id="36" name="橢圓 35"/>
                <p:cNvSpPr/>
                <p:nvPr/>
              </p:nvSpPr>
              <p:spPr>
                <a:xfrm>
                  <a:off x="4743960" y="2594580"/>
                  <a:ext cx="371061" cy="369611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37" name="直線接點 36"/>
                <p:cNvCxnSpPr/>
                <p:nvPr/>
              </p:nvCxnSpPr>
              <p:spPr>
                <a:xfrm>
                  <a:off x="4929490" y="2964191"/>
                  <a:ext cx="9870" cy="54131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 flipH="1">
                  <a:off x="4802638" y="3505506"/>
                  <a:ext cx="136722" cy="2624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>
                <a:xfrm>
                  <a:off x="4939360" y="3505506"/>
                  <a:ext cx="175661" cy="2624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>
                <a:xfrm>
                  <a:off x="4929490" y="3016846"/>
                  <a:ext cx="220327" cy="9312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>
                <a:xfrm flipH="1">
                  <a:off x="4695062" y="3016846"/>
                  <a:ext cx="234428" cy="16319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立方體 43"/>
              <p:cNvSpPr/>
              <p:nvPr/>
            </p:nvSpPr>
            <p:spPr>
              <a:xfrm rot="1702945">
                <a:off x="4131515" y="2902156"/>
                <a:ext cx="278721" cy="225993"/>
              </a:xfrm>
              <a:prstGeom prst="cube">
                <a:avLst/>
              </a:prstGeom>
              <a:solidFill>
                <a:srgbClr val="C00000">
                  <a:alpha val="43000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立方體 44"/>
              <p:cNvSpPr/>
              <p:nvPr/>
            </p:nvSpPr>
            <p:spPr>
              <a:xfrm rot="21427195">
                <a:off x="5147144" y="2333190"/>
                <a:ext cx="278721" cy="225993"/>
              </a:xfrm>
              <a:prstGeom prst="cub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4277361" y="2913060"/>
                <a:ext cx="59206" cy="5920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5246453" y="2342158"/>
                <a:ext cx="59206" cy="59206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49" name="直線箭頭接點 48"/>
              <p:cNvCxnSpPr/>
              <p:nvPr/>
            </p:nvCxnSpPr>
            <p:spPr>
              <a:xfrm flipV="1">
                <a:off x="4354772" y="2383436"/>
                <a:ext cx="837349" cy="547553"/>
              </a:xfrm>
              <a:prstGeom prst="straightConnector1">
                <a:avLst/>
              </a:prstGeom>
              <a:ln>
                <a:solidFill>
                  <a:srgbClr val="005AFE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字方塊 69"/>
              <p:cNvSpPr txBox="1"/>
              <p:nvPr/>
            </p:nvSpPr>
            <p:spPr>
              <a:xfrm>
                <a:off x="5410407" y="2273675"/>
                <a:ext cx="5261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200" dirty="0" smtClean="0">
                    <a:solidFill>
                      <a:schemeClr val="accent6">
                        <a:lumMod val="50000"/>
                      </a:schemeClr>
                    </a:solidFill>
                    <a:latin typeface="+mj-ea"/>
                    <a:ea typeface="+mj-ea"/>
                  </a:rPr>
                  <a:t>Tag2</a:t>
                </a:r>
                <a:endParaRPr kumimoji="1" lang="zh-TW" altLang="en-US" sz="1200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4030305" y="3141068"/>
                <a:ext cx="5261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2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Tag1</a:t>
                </a:r>
                <a:endParaRPr kumimoji="1" lang="zh-TW" altLang="en-US" sz="1200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9506637">
                <a:off x="4245612" y="2506259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200" smtClean="0">
                    <a:solidFill>
                      <a:srgbClr val="005AFE"/>
                    </a:solidFill>
                    <a:latin typeface="+mj-ea"/>
                    <a:ea typeface="+mj-ea"/>
                  </a:rPr>
                  <a:t>相對位置</a:t>
                </a:r>
                <a:endParaRPr kumimoji="1" lang="zh-TW" altLang="en-US" sz="1200" dirty="0">
                  <a:solidFill>
                    <a:srgbClr val="005AF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1" name="文字方塊 80"/>
            <p:cNvSpPr txBox="1"/>
            <p:nvPr/>
          </p:nvSpPr>
          <p:spPr>
            <a:xfrm>
              <a:off x="4145337" y="3791043"/>
              <a:ext cx="1000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情境想像圖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1807523" y="4164662"/>
            <a:ext cx="6653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smtClean="0">
                <a:latin typeface="+mj-ea"/>
                <a:ea typeface="+mj-ea"/>
              </a:rPr>
              <a:t>需要一定位方法包含以下特性：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613125" y="5418320"/>
            <a:ext cx="7902225" cy="933634"/>
            <a:chOff x="628650" y="1139687"/>
            <a:chExt cx="7902225" cy="933634"/>
          </a:xfrm>
        </p:grpSpPr>
        <p:sp>
          <p:nvSpPr>
            <p:cNvPr id="51" name="矩形 50"/>
            <p:cNvSpPr/>
            <p:nvPr/>
          </p:nvSpPr>
          <p:spPr>
            <a:xfrm>
              <a:off x="628650" y="1139687"/>
              <a:ext cx="7886700" cy="9336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877309" y="1211087"/>
              <a:ext cx="66535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600" dirty="0" smtClean="0">
                  <a:latin typeface="+mj-ea"/>
                  <a:ea typeface="+mj-ea"/>
                </a:rPr>
                <a:t>本研究選擇</a:t>
              </a:r>
              <a:r>
                <a:rPr kumimoji="1" lang="en-US" altLang="zh-TW" sz="1600" dirty="0" smtClean="0">
                  <a:latin typeface="+mj-ea"/>
                  <a:ea typeface="+mj-ea"/>
                </a:rPr>
                <a:t>LED</a:t>
              </a:r>
              <a:r>
                <a:rPr kumimoji="1" lang="zh-TW" altLang="en-US" sz="1600" dirty="0" smtClean="0">
                  <a:latin typeface="+mj-ea"/>
                  <a:ea typeface="+mj-ea"/>
                </a:rPr>
                <a:t>與</a:t>
              </a:r>
              <a:r>
                <a:rPr kumimoji="1" lang="en-US" altLang="zh-TW" sz="1600" dirty="0" smtClean="0">
                  <a:latin typeface="+mj-ea"/>
                  <a:ea typeface="+mj-ea"/>
                </a:rPr>
                <a:t>PD(</a:t>
              </a:r>
              <a:r>
                <a:rPr kumimoji="1" lang="zh-TW" altLang="en-US" sz="1600" dirty="0" smtClean="0">
                  <a:latin typeface="+mj-ea"/>
                  <a:ea typeface="+mj-ea"/>
                </a:rPr>
                <a:t>光電二極體</a:t>
              </a:r>
              <a:r>
                <a:rPr kumimoji="1" lang="en-US" altLang="zh-TW" sz="1600" dirty="0" smtClean="0">
                  <a:latin typeface="+mj-ea"/>
                  <a:ea typeface="+mj-ea"/>
                </a:rPr>
                <a:t>Photodiode)</a:t>
              </a:r>
              <a:r>
                <a:rPr kumimoji="1" lang="zh-TW" altLang="en-US" sz="1600" dirty="0" smtClean="0">
                  <a:latin typeface="+mj-ea"/>
                  <a:ea typeface="+mj-ea"/>
                </a:rPr>
                <a:t>定位系統</a:t>
              </a:r>
              <a:endParaRPr kumimoji="1" lang="en-US" altLang="zh-TW" sz="16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訊號強度同時與距離與角度相關，以達到單點對單點的定位</a:t>
              </a:r>
              <a:endParaRPr kumimoji="1" lang="en-US" altLang="zh-TW" sz="16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成本低、能耗低、體積小</a:t>
              </a:r>
              <a:endParaRPr kumimoji="1" lang="zh-TW" altLang="en-US" sz="1600" dirty="0">
                <a:latin typeface="+mj-ea"/>
                <a:ea typeface="+mj-ea"/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847211" y="1335914"/>
              <a:ext cx="874059" cy="5813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 smtClean="0">
                  <a:latin typeface="+mj-ea"/>
                  <a:ea typeface="+mj-ea"/>
                </a:rPr>
                <a:t>選擇</a:t>
              </a:r>
              <a:endParaRPr kumimoji="1" lang="zh-TW" altLang="en-US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1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相機與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的比較</a:t>
            </a:r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87194" y="5242293"/>
            <a:ext cx="7767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根據我們想要有兩易於安裝、易攜帶的目標，因此將研究重點放在</a:t>
            </a:r>
            <a:r>
              <a:rPr kumimoji="1" lang="en-US" altLang="zh-TW" sz="1600" dirty="0" smtClean="0">
                <a:latin typeface="+mj-ea"/>
                <a:ea typeface="+mj-ea"/>
              </a:rPr>
              <a:t>PD</a:t>
            </a:r>
            <a:r>
              <a:rPr kumimoji="1" lang="zh-TW" altLang="en-US" sz="1600" dirty="0" smtClean="0">
                <a:latin typeface="+mj-ea"/>
                <a:ea typeface="+mj-ea"/>
              </a:rPr>
              <a:t>上。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graphicFrame>
        <p:nvGraphicFramePr>
          <p:cNvPr id="15" name="內容版面配置區 3"/>
          <p:cNvGraphicFramePr>
            <a:graphicFrameLocks/>
          </p:cNvGraphicFramePr>
          <p:nvPr>
            <p:extLst/>
          </p:nvPr>
        </p:nvGraphicFramePr>
        <p:xfrm>
          <a:off x="628650" y="1535815"/>
          <a:ext cx="4997160" cy="33333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5720"/>
                <a:gridCol w="1665720"/>
                <a:gridCol w="1665720"/>
              </a:tblGrid>
              <a:tr h="327345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+mj-ea"/>
                          <a:ea typeface="+mj-ea"/>
                          <a:cs typeface="Kaiti TC" charset="-120"/>
                        </a:rPr>
                        <a:t>相機</a:t>
                      </a:r>
                      <a:endParaRPr lang="zh-TW" altLang="en-US" sz="1400" b="1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solidFill>
                            <a:srgbClr val="C00000"/>
                          </a:solidFill>
                          <a:latin typeface="+mj-ea"/>
                          <a:ea typeface="+mj-ea"/>
                          <a:cs typeface="Kaiti TC" charset="-120"/>
                        </a:rPr>
                        <a:t>PD</a:t>
                      </a:r>
                      <a:endParaRPr lang="zh-TW" altLang="en-US" sz="1400" b="1" dirty="0">
                        <a:solidFill>
                          <a:srgbClr val="C00000"/>
                        </a:solidFill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10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成本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較高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較低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0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精度</a:t>
                      </a:r>
                      <a:endParaRPr lang="en-US" altLang="zh-TW" sz="1400" dirty="0" smtClean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較高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較低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5010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演算法複雜度</a:t>
                      </a:r>
                      <a:endParaRPr lang="en-US" altLang="zh-TW" sz="1400" dirty="0" smtClean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0" i="0" dirty="0" smtClean="0">
                          <a:latin typeface="+mj-ea"/>
                          <a:ea typeface="+mj-ea"/>
                          <a:cs typeface="Kaiti TC" charset="-120"/>
                        </a:rPr>
                        <a:t>較高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較低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5010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辨識</a:t>
                      </a:r>
                      <a:r>
                        <a:rPr lang="en-US" altLang="zh-TW" sz="1400" dirty="0" smtClean="0">
                          <a:latin typeface="+mj-ea"/>
                          <a:ea typeface="+mj-ea"/>
                          <a:cs typeface="Kaiti TC" charset="-120"/>
                        </a:rPr>
                        <a:t>ID</a:t>
                      </a:r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方法</a:t>
                      </a:r>
                      <a:endParaRPr lang="en-US" altLang="zh-TW" sz="1400" dirty="0" smtClean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視覺辨識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光通訊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5010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多重路徑傳輸</a:t>
                      </a:r>
                      <a:endParaRPr lang="en-US" altLang="zh-TW" sz="1400" dirty="0" smtClean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影響小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影響大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5010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目標物大小</a:t>
                      </a:r>
                      <a:endParaRPr lang="en-US" altLang="zh-TW" sz="1400" dirty="0" smtClean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+mj-ea"/>
                          <a:ea typeface="+mj-ea"/>
                          <a:cs typeface="Kaiti TC" charset="-120"/>
                        </a:rPr>
                        <a:t>辨識標誌需足夠大</a:t>
                      </a:r>
                      <a:endParaRPr lang="zh-TW" altLang="en-US" sz="1400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+mj-ea"/>
                          <a:ea typeface="+mj-ea"/>
                          <a:cs typeface="Kaiti TC" charset="-120"/>
                        </a:rPr>
                        <a:t>LED</a:t>
                      </a:r>
                      <a:r>
                        <a:rPr lang="zh-TW" altLang="en-US" sz="1400" b="1" dirty="0" smtClean="0">
                          <a:latin typeface="+mj-ea"/>
                          <a:ea typeface="+mj-ea"/>
                          <a:cs typeface="Kaiti TC" charset="-120"/>
                        </a:rPr>
                        <a:t>本身體積小</a:t>
                      </a:r>
                      <a:endParaRPr lang="zh-TW" altLang="en-US" sz="1400" b="1" dirty="0">
                        <a:latin typeface="+mj-ea"/>
                        <a:ea typeface="+mj-ea"/>
                        <a:cs typeface="Kaiti TC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42" y="2417618"/>
            <a:ext cx="2471308" cy="202276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6637680" y="4460474"/>
            <a:ext cx="128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多重路徑傳輸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9680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306282"/>
            <a:ext cx="7886700" cy="728382"/>
          </a:xfrm>
          <a:solidFill>
            <a:schemeClr val="bg1"/>
          </a:solidFill>
        </p:spPr>
        <p:txBody>
          <a:bodyPr/>
          <a:lstStyle/>
          <a:p>
            <a:r>
              <a:rPr kumimoji="1" lang="en-US" altLang="zh-TW" sz="3200" dirty="0" smtClean="0"/>
              <a:t>LED</a:t>
            </a:r>
            <a:r>
              <a:rPr kumimoji="1" lang="zh-TW" altLang="en-US" sz="3200" dirty="0" smtClean="0"/>
              <a:t>與</a:t>
            </a:r>
            <a:r>
              <a:rPr kumimoji="1" lang="en-US" altLang="zh-TW" sz="3200" dirty="0" smtClean="0"/>
              <a:t>PD</a:t>
            </a:r>
            <a:r>
              <a:rPr kumimoji="1" lang="zh-TW" altLang="en-US" sz="3200" dirty="0" smtClean="0"/>
              <a:t>定位系統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28650" y="1034664"/>
                <a:ext cx="3979863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定位系統，利用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𝑃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個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𝐿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個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進行定位。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  <a:p>
                <a:endParaRPr kumimoji="1" lang="en-US" altLang="zh-TW" sz="1600" dirty="0">
                  <a:latin typeface="+mj-ea"/>
                  <a:ea typeface="+mj-ea"/>
                </a:endParaRPr>
              </a:p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由於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各自組成兩單位，因此可用兩座標系分別描述，而兩座標系的相對關係可自由改變。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  <a:p>
                <a:endParaRPr kumimoji="1" lang="en-US" altLang="zh-TW" sz="1600" dirty="0">
                  <a:latin typeface="+mj-ea"/>
                  <a:ea typeface="+mj-ea"/>
                </a:endParaRPr>
              </a:p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定位流程上，各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透過光通訊技術進行編碼，透過光傳遞至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，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再進行解碼以獲得各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對各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的電流表格，進而以此資訊計算定位。</a:t>
                </a:r>
                <a:endParaRPr kumimoji="1" lang="zh-TW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34664"/>
                <a:ext cx="3979863" cy="2800767"/>
              </a:xfrm>
              <a:prstGeom prst="rect">
                <a:avLst/>
              </a:prstGeom>
              <a:blipFill rotWithShape="0">
                <a:blip r:embed="rId3"/>
                <a:stretch>
                  <a:fillRect l="-766" t="-871" b="-1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496424" y="4147227"/>
            <a:ext cx="7886700" cy="2308891"/>
            <a:chOff x="510072" y="993425"/>
            <a:chExt cx="7886700" cy="2308891"/>
          </a:xfrm>
        </p:grpSpPr>
        <p:pic>
          <p:nvPicPr>
            <p:cNvPr id="5" name="內容版面配置區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72" y="993425"/>
              <a:ext cx="7886700" cy="2170392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3576443" y="3025317"/>
              <a:ext cx="2264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&lt;LED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與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定位系統流程圖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4785245" y="352481"/>
            <a:ext cx="3330055" cy="3498871"/>
            <a:chOff x="4571999" y="265043"/>
            <a:chExt cx="3330055" cy="34988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9" y="265043"/>
              <a:ext cx="3330055" cy="3296271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060610" y="3486915"/>
              <a:ext cx="2352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&lt;LED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與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定位系統架構圖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-3036627" y="27715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+mj-ea"/>
              </a:rPr>
              <a:t>定義相對位置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>
                <a:latin typeface="+mj-ea"/>
              </a:rPr>
              <a:t>LED</a:t>
            </a:r>
            <a:r>
              <a:rPr kumimoji="1" lang="zh-TW" altLang="en-US" dirty="0">
                <a:latin typeface="+mj-ea"/>
              </a:rPr>
              <a:t>與</a:t>
            </a:r>
            <a:r>
              <a:rPr kumimoji="1" lang="en-US" altLang="zh-TW" dirty="0">
                <a:latin typeface="+mj-ea"/>
              </a:rPr>
              <a:t>PD</a:t>
            </a:r>
            <a:r>
              <a:rPr kumimoji="1" lang="zh-TW" altLang="en-US" dirty="0">
                <a:latin typeface="+mj-ea"/>
              </a:rPr>
              <a:t>的擺放自由度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+mj-ea"/>
              </a:rPr>
              <a:t>光通訊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+mj-ea"/>
              </a:rPr>
              <a:t>光領域常用單位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+mj-ea"/>
              </a:rPr>
              <a:t>光傳遞模型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>
                <a:latin typeface="+mj-ea"/>
              </a:rPr>
              <a:t>LED</a:t>
            </a:r>
            <a:r>
              <a:rPr kumimoji="1" lang="zh-TW" altLang="en-US" dirty="0" smtClean="0">
                <a:latin typeface="+mj-ea"/>
              </a:rPr>
              <a:t>與</a:t>
            </a:r>
            <a:r>
              <a:rPr kumimoji="1" lang="en-US" altLang="zh-TW" dirty="0" smtClean="0">
                <a:latin typeface="+mj-ea"/>
              </a:rPr>
              <a:t>PD</a:t>
            </a:r>
            <a:r>
              <a:rPr kumimoji="1" lang="zh-TW" altLang="en-US" dirty="0" smtClean="0">
                <a:latin typeface="+mj-ea"/>
              </a:rPr>
              <a:t>的定位現況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4953586" y="168422"/>
            <a:ext cx="1965277" cy="2031892"/>
          </a:xfrm>
          <a:prstGeom prst="ellipse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216135" y="1923761"/>
            <a:ext cx="1965277" cy="2031892"/>
          </a:xfrm>
          <a:prstGeom prst="ellipse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/>
          <p:cNvSpPr/>
          <p:nvPr/>
        </p:nvSpPr>
        <p:spPr>
          <a:xfrm rot="19677258">
            <a:off x="6106992" y="290124"/>
            <a:ext cx="969956" cy="3589649"/>
          </a:xfrm>
          <a:prstGeom prst="ellipse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439337" y="4195123"/>
            <a:ext cx="1965277" cy="2031892"/>
          </a:xfrm>
          <a:prstGeom prst="ellipse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905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/>
        </p:nvGrpSpPr>
        <p:grpSpPr>
          <a:xfrm>
            <a:off x="2992278" y="3939439"/>
            <a:ext cx="6151722" cy="1836756"/>
            <a:chOff x="2475345" y="1587500"/>
            <a:chExt cx="6040005" cy="180340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045" b="1575"/>
            <a:stretch/>
          </p:blipFill>
          <p:spPr>
            <a:xfrm>
              <a:off x="2475345" y="2189021"/>
              <a:ext cx="1866900" cy="1163782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93"/>
            <a:stretch/>
          </p:blipFill>
          <p:spPr>
            <a:xfrm>
              <a:off x="2817668" y="1625600"/>
              <a:ext cx="1866900" cy="480291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2650" y="1587500"/>
              <a:ext cx="3822700" cy="1803400"/>
            </a:xfrm>
            <a:prstGeom prst="rect">
              <a:avLst/>
            </a:prstGeom>
          </p:spPr>
        </p:pic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7" y="3230968"/>
            <a:ext cx="3039211" cy="319564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座標系中的硬體自由度</a:t>
            </a:r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41" y="201226"/>
            <a:ext cx="1933941" cy="13491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28650" y="1306206"/>
                <a:ext cx="5031811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以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座標系為例：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  <a:p>
                <a:endParaRPr kumimoji="1" lang="en-US" altLang="zh-TW" sz="1600" dirty="0" smtClean="0">
                  <a:latin typeface="+mj-ea"/>
                  <a:ea typeface="+mj-ea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kumimoji="1" lang="zh-TW" altLang="en-US" sz="1600" dirty="0" smtClean="0">
                    <a:latin typeface="+mj-ea"/>
                    <a:ea typeface="+mj-ea"/>
                  </a:rPr>
                  <a:t>共有大寫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𝐿</m:t>
                    </m:r>
                  </m:oMath>
                </a14:m>
                <a:r>
                  <a:rPr lang="zh-TW" altLang="en-US" sz="1600" dirty="0" smtClean="0">
                    <a:latin typeface="+mj-ea"/>
                    <a:ea typeface="+mj-ea"/>
                  </a:rPr>
                  <a:t>個</a:t>
                </a:r>
                <a:r>
                  <a:rPr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lang="zh-TW" altLang="en-US" sz="1600" dirty="0" smtClean="0">
                    <a:latin typeface="+mj-ea"/>
                    <a:ea typeface="+mj-ea"/>
                  </a:rPr>
                  <a:t>固定於</a:t>
                </a:r>
                <a:r>
                  <a:rPr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lang="zh-TW" altLang="en-US" sz="1600" dirty="0" smtClean="0">
                    <a:latin typeface="+mj-ea"/>
                    <a:ea typeface="+mj-ea"/>
                  </a:rPr>
                  <a:t>座標系中</a:t>
                </a:r>
                <a:endParaRPr lang="en-US" altLang="zh-TW" sz="1600" dirty="0" smtClean="0">
                  <a:latin typeface="+mj-ea"/>
                  <a:ea typeface="+mj-ea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TW" altLang="en-US" sz="1600" dirty="0" smtClean="0">
                    <a:latin typeface="+mj-ea"/>
                    <a:ea typeface="+mj-ea"/>
                  </a:rPr>
                  <a:t>小寫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charset="0"/>
                        <a:ea typeface="+mj-ea"/>
                      </a:rPr>
                      <m:t>𝑙</m:t>
                    </m:r>
                  </m:oMath>
                </a14:m>
                <a:r>
                  <a:rPr lang="zh-TW" altLang="en-US" sz="1600" dirty="0" smtClean="0">
                    <a:latin typeface="+mj-ea"/>
                    <a:ea typeface="+mj-ea"/>
                  </a:rPr>
                  <a:t>代表編號</a:t>
                </a:r>
                <a:endParaRPr lang="en-US" altLang="zh-TW" sz="1600" dirty="0" smtClean="0">
                  <a:latin typeface="+mj-ea"/>
                  <a:ea typeface="+mj-ea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zh-TW" altLang="en-US" sz="1600" dirty="0" smtClean="0">
                    <a:latin typeface="+mj-ea"/>
                    <a:ea typeface="+mj-ea"/>
                  </a:rPr>
                  <a:t>每個</a:t>
                </a:r>
                <a:r>
                  <a:rPr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lang="zh-TW" altLang="en-US" sz="1600" dirty="0" smtClean="0">
                    <a:latin typeface="+mj-ea"/>
                    <a:ea typeface="+mj-ea"/>
                  </a:rPr>
                  <a:t>需定義位置與指向</a:t>
                </a:r>
                <a:endParaRPr lang="en-US" altLang="zh-TW" sz="1600" dirty="0" smtClean="0">
                  <a:latin typeface="+mj-ea"/>
                  <a:ea typeface="+mj-ea"/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lang="zh-TW" altLang="en-US" sz="1600" dirty="0" smtClean="0">
                    <a:latin typeface="+mj-ea"/>
                    <a:ea typeface="+mj-ea"/>
                  </a:rPr>
                  <a:t>位置共有三個自由度</a:t>
                </a:r>
                <a:endParaRPr lang="en-US" altLang="zh-TW" sz="1600" dirty="0" smtClean="0">
                  <a:latin typeface="+mj-ea"/>
                  <a:ea typeface="+mj-ea"/>
                </a:endParaRP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lang="zh-TW" altLang="en-US" sz="1600" dirty="0" smtClean="0">
                    <a:latin typeface="+mj-ea"/>
                    <a:ea typeface="+mj-ea"/>
                  </a:rPr>
                  <a:t>指向有兩個自由度（</a:t>
                </a:r>
                <a:r>
                  <a:rPr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lang="zh-TW" altLang="en-US" sz="1600" dirty="0" smtClean="0">
                    <a:latin typeface="+mj-ea"/>
                    <a:ea typeface="+mj-ea"/>
                  </a:rPr>
                  <a:t>為軸對稱）</a:t>
                </a:r>
                <a:endParaRPr lang="zh-TW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306206"/>
                <a:ext cx="5031811" cy="1815882"/>
              </a:xfrm>
              <a:prstGeom prst="rect">
                <a:avLst/>
              </a:prstGeom>
              <a:blipFill rotWithShape="0">
                <a:blip r:embed="rId7"/>
                <a:stretch>
                  <a:fillRect l="-605" t="-1342" b="-30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36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004" y="7247777"/>
                <a:ext cx="6934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470472" y="5115711"/>
                <a:ext cx="69342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9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9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72" y="5115711"/>
                <a:ext cx="693420" cy="138499"/>
              </a:xfrm>
              <a:prstGeom prst="rect">
                <a:avLst/>
              </a:prstGeom>
              <a:blipFill rotWithShape="0"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7797984" y="5144740"/>
                <a:ext cx="27251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100" b="0" i="1" smtClean="0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984" y="5144740"/>
                <a:ext cx="272510" cy="2616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02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LED</a:t>
            </a:r>
            <a:r>
              <a:rPr kumimoji="1" lang="zh-TW" altLang="en-US" dirty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>
                <a:latin typeface="+mj-ea"/>
              </a:rPr>
              <a:t>座標系之間的座標</a:t>
            </a:r>
            <a:r>
              <a:rPr kumimoji="1" lang="zh-TW" altLang="en-US" dirty="0" smtClean="0">
                <a:latin typeface="+mj-ea"/>
              </a:rPr>
              <a:t>轉換</a:t>
            </a:r>
            <a:endParaRPr kumimoji="1" lang="en-US" altLang="zh-TW" dirty="0">
              <a:latin typeface="+mj-ea"/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27" y="1915367"/>
            <a:ext cx="5046800" cy="3911395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628650" y="1285119"/>
            <a:ext cx="788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兩座標系之間的座標轉換以齊次座標轉換（</a:t>
            </a:r>
            <a:r>
              <a:rPr kumimoji="1" lang="en-US" altLang="zh-TW" sz="1600" dirty="0" smtClean="0">
                <a:latin typeface="+mj-ea"/>
                <a:ea typeface="+mj-ea"/>
              </a:rPr>
              <a:t>Homogeneous Transformation</a:t>
            </a:r>
            <a:r>
              <a:rPr kumimoji="1" lang="zh-TW" altLang="en-US" sz="1600" dirty="0" smtClean="0">
                <a:latin typeface="+mj-ea"/>
                <a:ea typeface="+mj-ea"/>
              </a:rPr>
              <a:t>）表示：</a:t>
            </a:r>
            <a:endParaRPr lang="zh-TW" altLang="en-US" sz="1600" dirty="0">
              <a:latin typeface="+mj-ea"/>
              <a:ea typeface="+mj-ea"/>
            </a:endParaRPr>
          </a:p>
        </p:txBody>
      </p:sp>
      <p:grpSp>
        <p:nvGrpSpPr>
          <p:cNvPr id="65" name="群組 64"/>
          <p:cNvGrpSpPr/>
          <p:nvPr/>
        </p:nvGrpSpPr>
        <p:grpSpPr>
          <a:xfrm>
            <a:off x="4789768" y="4301413"/>
            <a:ext cx="3939262" cy="629024"/>
            <a:chOff x="4865071" y="4222675"/>
            <a:chExt cx="3939262" cy="629024"/>
          </a:xfrm>
        </p:grpSpPr>
        <p:pic>
          <p:nvPicPr>
            <p:cNvPr id="57" name="圖片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5071" y="4222675"/>
              <a:ext cx="3939262" cy="6290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5325035" y="4388095"/>
                  <a:ext cx="8784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b="0" i="1" smtClean="0">
                            <a:latin typeface="Cambria Math" charset="0"/>
                          </a:rPr>
                          <m:t>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5035" y="4388095"/>
                  <a:ext cx="87845" cy="1692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3333" r="-26667"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488163" y="4388094"/>
                  <a:ext cx="8784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b="0" i="1" smtClean="0">
                            <a:latin typeface="Cambria Math" charset="0"/>
                          </a:rPr>
                          <m:t>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8163" y="4388094"/>
                  <a:ext cx="87845" cy="1692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2857" r="-28571"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/>
                <p:cNvSpPr txBox="1"/>
                <p:nvPr/>
              </p:nvSpPr>
              <p:spPr>
                <a:xfrm>
                  <a:off x="8547624" y="4367910"/>
                  <a:ext cx="8784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b="0" i="1" smtClean="0">
                            <a:latin typeface="Cambria Math" charset="0"/>
                          </a:rPr>
                          <m:t>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1" name="文字方塊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624" y="4367910"/>
                  <a:ext cx="87845" cy="1692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857" r="-28571" b="-1071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群組 63"/>
          <p:cNvGrpSpPr/>
          <p:nvPr/>
        </p:nvGrpSpPr>
        <p:grpSpPr>
          <a:xfrm>
            <a:off x="4837660" y="5787032"/>
            <a:ext cx="1331334" cy="410178"/>
            <a:chOff x="5156829" y="5102981"/>
            <a:chExt cx="1331334" cy="410178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829" y="5102981"/>
              <a:ext cx="1331334" cy="4026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5503327" y="5336391"/>
                  <a:ext cx="8784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b="0" i="1" smtClean="0">
                            <a:latin typeface="Cambria Math" charset="0"/>
                          </a:rPr>
                          <m:t>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3327" y="5336391"/>
                  <a:ext cx="87845" cy="1692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3333" r="-26667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6400318" y="5343882"/>
                  <a:ext cx="8784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b="0" i="1" smtClean="0">
                            <a:latin typeface="Cambria Math" charset="0"/>
                          </a:rPr>
                          <m:t>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318" y="5343882"/>
                  <a:ext cx="87845" cy="1692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2857" r="-28571"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6" name="圖片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82" y="1806598"/>
            <a:ext cx="1775396" cy="7806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7" name="矩形 66"/>
          <p:cNvSpPr/>
          <p:nvPr/>
        </p:nvSpPr>
        <p:spPr>
          <a:xfrm>
            <a:off x="4616816" y="3900141"/>
            <a:ext cx="4112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u="sng" dirty="0" smtClean="0">
                <a:latin typeface="+mj-ea"/>
                <a:ea typeface="+mj-ea"/>
              </a:rPr>
              <a:t>將</a:t>
            </a:r>
            <a:r>
              <a:rPr lang="en-US" altLang="zh-TW" sz="1600" u="sng" dirty="0" smtClean="0">
                <a:latin typeface="+mj-ea"/>
                <a:ea typeface="+mj-ea"/>
              </a:rPr>
              <a:t>LED</a:t>
            </a:r>
            <a:r>
              <a:rPr lang="zh-TW" altLang="en-US" sz="1600" u="sng" dirty="0" smtClean="0">
                <a:latin typeface="+mj-ea"/>
                <a:ea typeface="+mj-ea"/>
              </a:rPr>
              <a:t>位置投影到</a:t>
            </a:r>
            <a:r>
              <a:rPr lang="en-US" altLang="zh-TW" sz="1600" u="sng" dirty="0" smtClean="0">
                <a:latin typeface="+mj-ea"/>
                <a:ea typeface="+mj-ea"/>
              </a:rPr>
              <a:t>PD</a:t>
            </a:r>
            <a:r>
              <a:rPr lang="zh-TW" altLang="en-US" sz="1600" u="sng" dirty="0" smtClean="0">
                <a:latin typeface="+mj-ea"/>
                <a:ea typeface="+mj-ea"/>
              </a:rPr>
              <a:t>座標系上：</a:t>
            </a:r>
            <a:endParaRPr lang="zh-TW" altLang="en-US" sz="1600" u="sng" dirty="0">
              <a:latin typeface="+mj-ea"/>
              <a:ea typeface="+mj-ea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74579" y="5546022"/>
            <a:ext cx="4112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u="sng" dirty="0" smtClean="0">
                <a:latin typeface="+mj-ea"/>
                <a:ea typeface="+mj-ea"/>
              </a:rPr>
              <a:t>將</a:t>
            </a:r>
            <a:r>
              <a:rPr lang="en-US" altLang="zh-TW" sz="1600" u="sng" dirty="0" smtClean="0">
                <a:latin typeface="+mj-ea"/>
                <a:ea typeface="+mj-ea"/>
              </a:rPr>
              <a:t>LED</a:t>
            </a:r>
            <a:r>
              <a:rPr lang="zh-TW" altLang="en-US" sz="1600" u="sng" dirty="0" smtClean="0">
                <a:latin typeface="+mj-ea"/>
                <a:ea typeface="+mj-ea"/>
              </a:rPr>
              <a:t>指向投影到</a:t>
            </a:r>
            <a:r>
              <a:rPr lang="en-US" altLang="zh-TW" sz="1600" u="sng" dirty="0" smtClean="0">
                <a:latin typeface="+mj-ea"/>
                <a:ea typeface="+mj-ea"/>
              </a:rPr>
              <a:t>PD</a:t>
            </a:r>
            <a:r>
              <a:rPr lang="zh-TW" altLang="en-US" sz="1600" u="sng" dirty="0" smtClean="0">
                <a:latin typeface="+mj-ea"/>
                <a:ea typeface="+mj-ea"/>
              </a:rPr>
              <a:t>座標系上：</a:t>
            </a:r>
            <a:endParaRPr lang="zh-TW" altLang="en-US" sz="1600" u="sng" dirty="0">
              <a:latin typeface="+mj-ea"/>
              <a:ea typeface="+mj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674579" y="5004955"/>
            <a:ext cx="41122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latin typeface="+mj-ea"/>
                <a:ea typeface="+mj-ea"/>
              </a:rPr>
              <a:t>其中平移向量即為兩座標系之間的相對位置。</a:t>
            </a:r>
            <a:endParaRPr lang="zh-TW" altLang="en-US" sz="1400" b="1" dirty="0">
              <a:latin typeface="+mj-ea"/>
              <a:ea typeface="+mj-ea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589520" y="4327207"/>
            <a:ext cx="390081" cy="320858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2" name="直線箭頭接點 71"/>
          <p:cNvCxnSpPr/>
          <p:nvPr/>
        </p:nvCxnSpPr>
        <p:spPr>
          <a:xfrm flipV="1">
            <a:off x="7280476" y="4648065"/>
            <a:ext cx="309044" cy="35689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8078742" y="4086400"/>
            <a:ext cx="11213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平移向量</a:t>
            </a:r>
            <a:endParaRPr kumimoji="1" lang="zh-TW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4" name="直線接點 73"/>
          <p:cNvCxnSpPr/>
          <p:nvPr/>
        </p:nvCxnSpPr>
        <p:spPr>
          <a:xfrm flipH="1">
            <a:off x="7813941" y="4183850"/>
            <a:ext cx="301359" cy="880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字方塊 74"/>
          <p:cNvSpPr txBox="1"/>
          <p:nvPr/>
        </p:nvSpPr>
        <p:spPr>
          <a:xfrm>
            <a:off x="7784560" y="3900419"/>
            <a:ext cx="11213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旋轉矩陣</a:t>
            </a:r>
            <a:endParaRPr kumimoji="1" lang="zh-TW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6" name="直線接點 75"/>
          <p:cNvCxnSpPr/>
          <p:nvPr/>
        </p:nvCxnSpPr>
        <p:spPr>
          <a:xfrm flipH="1">
            <a:off x="7357874" y="4086400"/>
            <a:ext cx="456067" cy="2958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553861"/>
            <a:ext cx="7886700" cy="409414"/>
          </a:xfrm>
        </p:spPr>
        <p:txBody>
          <a:bodyPr/>
          <a:lstStyle/>
          <a:p>
            <a:r>
              <a:rPr kumimoji="1" lang="zh-TW" altLang="en-US" dirty="0" smtClean="0"/>
              <a:t>光領域常用單位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4"/>
          <a:stretch/>
        </p:blipFill>
        <p:spPr>
          <a:xfrm>
            <a:off x="511884" y="2680545"/>
            <a:ext cx="3384631" cy="36528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26432" y="1348229"/>
            <a:ext cx="1907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b="1" u="sng" smtClean="0">
                <a:latin typeface="+mj-ea"/>
                <a:ea typeface="+mj-ea"/>
              </a:rPr>
              <a:t>立體角</a:t>
            </a:r>
            <a:endParaRPr kumimoji="1" lang="en-US" altLang="zh-TW" sz="1600" b="1" u="sng" dirty="0" smtClean="0">
              <a:latin typeface="+mj-ea"/>
              <a:ea typeface="+mj-ea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017561" y="2830547"/>
            <a:ext cx="3915657" cy="3502803"/>
            <a:chOff x="4599693" y="1475985"/>
            <a:chExt cx="3915657" cy="350280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693" y="1475985"/>
              <a:ext cx="3915657" cy="350280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302843" y="3336324"/>
              <a:ext cx="889687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6348540" y="1348229"/>
            <a:ext cx="1907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b="1" u="sng" dirty="0" smtClean="0">
                <a:latin typeface="+mj-ea"/>
                <a:ea typeface="+mj-ea"/>
              </a:rPr>
              <a:t>輻射強度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I</a:t>
            </a:r>
          </a:p>
        </p:txBody>
      </p:sp>
      <p:sp>
        <p:nvSpPr>
          <p:cNvPr id="11" name="矩形 10"/>
          <p:cNvSpPr/>
          <p:nvPr/>
        </p:nvSpPr>
        <p:spPr>
          <a:xfrm>
            <a:off x="628650" y="1749716"/>
            <a:ext cx="29928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空間中的角度以立體角表示，代表一光束投影出去，表面積與半徑平方的比例，與距離無關。</a:t>
            </a:r>
            <a:endParaRPr kumimoji="1" lang="en-US" altLang="zh-TW" sz="1600" dirty="0" smtClean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63367" y="1749715"/>
            <a:ext cx="2992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每單位立體角內所含的輻射通量為輻射強度</a:t>
            </a:r>
            <a:r>
              <a:rPr kumimoji="1" lang="en-US" altLang="zh-TW" sz="1600" dirty="0" smtClean="0">
                <a:latin typeface="+mj-ea"/>
                <a:ea typeface="+mj-ea"/>
              </a:rPr>
              <a:t>I</a:t>
            </a:r>
            <a:r>
              <a:rPr kumimoji="1" lang="zh-TW" altLang="en-US" sz="1600" dirty="0" smtClean="0">
                <a:latin typeface="+mj-ea"/>
                <a:ea typeface="+mj-ea"/>
              </a:rPr>
              <a:t>，其與距離無關。</a:t>
            </a:r>
            <a:endParaRPr kumimoji="1" lang="en-US" altLang="zh-TW" sz="16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04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86" y="241211"/>
            <a:ext cx="2613314" cy="1546602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朗博輻射模型（</a:t>
            </a:r>
            <a:r>
              <a:rPr kumimoji="1" lang="en-US" altLang="zh-TW" dirty="0" err="1" smtClean="0"/>
              <a:t>Lambertian</a:t>
            </a:r>
            <a:r>
              <a:rPr kumimoji="1" lang="en-US" altLang="zh-TW" dirty="0" smtClean="0"/>
              <a:t> Pattern</a:t>
            </a:r>
            <a:r>
              <a:rPr kumimoji="1" lang="zh-TW" altLang="en-US" dirty="0" smtClean="0"/>
              <a:t>）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4999" y="2702290"/>
            <a:ext cx="2564549" cy="2362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8650" y="1612020"/>
                <a:ext cx="78866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而兩硬體都滿足朗博輻射模型，其描述了光輻射強度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𝐼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與出入射角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𝜔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的關係：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12020"/>
                <a:ext cx="7886699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386" t="-7143" b="-19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628650" y="1153012"/>
            <a:ext cx="7886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1600" dirty="0">
                <a:latin typeface="+mj-ea"/>
                <a:ea typeface="+mj-ea"/>
              </a:rPr>
              <a:t>LED</a:t>
            </a:r>
            <a:r>
              <a:rPr kumimoji="1" lang="zh-TW" altLang="en-US" sz="1600" dirty="0">
                <a:latin typeface="+mj-ea"/>
                <a:ea typeface="+mj-ea"/>
              </a:rPr>
              <a:t>與</a:t>
            </a:r>
            <a:r>
              <a:rPr kumimoji="1" lang="en-US" altLang="zh-TW" sz="1600" dirty="0">
                <a:latin typeface="+mj-ea"/>
                <a:ea typeface="+mj-ea"/>
              </a:rPr>
              <a:t>PD</a:t>
            </a:r>
            <a:r>
              <a:rPr kumimoji="1" lang="zh-TW" altLang="en-US" sz="1600" dirty="0">
                <a:latin typeface="+mj-ea"/>
                <a:ea typeface="+mj-ea"/>
              </a:rPr>
              <a:t>皆為軸對稱，且可視範圍最大為</a:t>
            </a:r>
            <a:r>
              <a:rPr kumimoji="1" lang="en-US" altLang="zh-TW" sz="1600" dirty="0">
                <a:latin typeface="+mj-ea"/>
                <a:ea typeface="+mj-ea"/>
              </a:rPr>
              <a:t>90</a:t>
            </a:r>
            <a:r>
              <a:rPr kumimoji="1" lang="en-US" altLang="zh-TW" sz="1600" baseline="30000" dirty="0">
                <a:latin typeface="+mj-ea"/>
                <a:ea typeface="+mj-ea"/>
              </a:rPr>
              <a:t>o</a:t>
            </a:r>
            <a:r>
              <a:rPr kumimoji="1" lang="zh-TW" altLang="en-US" sz="1600" dirty="0">
                <a:latin typeface="+mj-ea"/>
                <a:ea typeface="+mj-ea"/>
              </a:rPr>
              <a:t>，因此以半球體呈現。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3096583" y="1877706"/>
            <a:ext cx="2445235" cy="824584"/>
            <a:chOff x="3096583" y="1877706"/>
            <a:chExt cx="2445235" cy="824584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583" y="1877706"/>
              <a:ext cx="2445235" cy="47577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3096583" y="2425291"/>
              <a:ext cx="20641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中心軸的輻射強度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2" name="直線箭頭接點 21"/>
            <p:cNvCxnSpPr/>
            <p:nvPr/>
          </p:nvCxnSpPr>
          <p:spPr>
            <a:xfrm>
              <a:off x="4128652" y="2276307"/>
              <a:ext cx="0" cy="20435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群組 25"/>
          <p:cNvGrpSpPr/>
          <p:nvPr/>
        </p:nvGrpSpPr>
        <p:grpSpPr>
          <a:xfrm>
            <a:off x="672477" y="3156952"/>
            <a:ext cx="3423901" cy="3226090"/>
            <a:chOff x="178281" y="2887008"/>
            <a:chExt cx="3423901" cy="322609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81" y="2887008"/>
              <a:ext cx="3423901" cy="2902873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864483" y="5836099"/>
              <a:ext cx="20641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硬體中心軸與出入射角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881876" y="3429000"/>
            <a:ext cx="3297619" cy="2719118"/>
            <a:chOff x="4608513" y="3283025"/>
            <a:chExt cx="3297619" cy="2719118"/>
          </a:xfrm>
        </p:grpSpPr>
        <p:pic>
          <p:nvPicPr>
            <p:cNvPr id="6" name="內容版面配置區 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6" r="40706"/>
            <a:stretch/>
          </p:blipFill>
          <p:spPr>
            <a:xfrm>
              <a:off x="4608513" y="3356788"/>
              <a:ext cx="2180214" cy="25068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5116700" y="5725144"/>
                  <a:ext cx="25698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&lt;</a:t>
                  </a:r>
                  <a:r>
                    <a:rPr kumimoji="1" lang="zh-TW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朗博次方</a:t>
                  </a:r>
                  <a14:m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+mj-ea"/>
                        </a:rPr>
                        <m:t>𝑀</m:t>
                      </m:r>
                      <m:r>
                        <a:rPr kumimoji="1"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+mj-ea"/>
                        </a:rPr>
                        <m:t>=1</m:t>
                      </m:r>
                    </m:oMath>
                  </a14:m>
                  <a:r>
                    <a:rPr kumimoji="1" lang="zh-TW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時的輻射強度</a:t>
                  </a:r>
                  <a:r>
                    <a:rPr kumimoji="1" lang="en-US" altLang="zh-TW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&gt;</a:t>
                  </a:r>
                  <a:endParaRPr kumimoji="1"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700" y="5725144"/>
                  <a:ext cx="2569830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內容版面配置區 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35" r="2908"/>
            <a:stretch/>
          </p:blipFill>
          <p:spPr>
            <a:xfrm>
              <a:off x="6687696" y="3283025"/>
              <a:ext cx="1218436" cy="250685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65163" y="2760344"/>
                <a:ext cx="78866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sz="1600" b="1" dirty="0" smtClean="0">
                    <a:latin typeface="+mj-ea"/>
                    <a:ea typeface="+mj-ea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sz="1600" b="1" i="1" smtClean="0">
                        <a:latin typeface="Cambria Math" charset="0"/>
                        <a:ea typeface="+mj-ea"/>
                      </a:rPr>
                      <m:t>𝑴</m:t>
                    </m:r>
                  </m:oMath>
                </a14:m>
                <a:r>
                  <a:rPr kumimoji="1" lang="zh-TW" altLang="en-US" sz="1600" b="1" dirty="0" smtClean="0">
                    <a:latin typeface="+mj-ea"/>
                    <a:ea typeface="+mj-ea"/>
                  </a:rPr>
                  <a:t>代表的意義，便是對角度變化敏感度與照射範圍之間的取捨。</a:t>
                </a:r>
                <a:endParaRPr kumimoji="1" lang="en-US" altLang="zh-TW" sz="1600" b="1" dirty="0" smtClean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63" y="2760344"/>
                <a:ext cx="7886699" cy="338554"/>
              </a:xfrm>
              <a:prstGeom prst="rect">
                <a:avLst/>
              </a:prstGeom>
              <a:blipFill rotWithShape="0">
                <a:blip r:embed="rId10"/>
                <a:stretch>
                  <a:fillRect l="-386" t="-7273" b="-2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73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光傳播模型</a:t>
            </a:r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7" y="1575906"/>
            <a:ext cx="2213736" cy="2198255"/>
          </a:xfrm>
        </p:spPr>
      </p:pic>
      <p:sp>
        <p:nvSpPr>
          <p:cNvPr id="16" name="圓角矩形圖說文字 15"/>
          <p:cNvSpPr/>
          <p:nvPr/>
        </p:nvSpPr>
        <p:spPr>
          <a:xfrm>
            <a:off x="3533927" y="1510274"/>
            <a:ext cx="5148943" cy="896448"/>
          </a:xfrm>
          <a:prstGeom prst="wedgeRoundRectCallout">
            <a:avLst>
              <a:gd name="adj1" fmla="val -68190"/>
              <a:gd name="adj2" fmla="val 28736"/>
              <a:gd name="adj3" fmla="val 16667"/>
            </a:avLst>
          </a:prstGeom>
          <a:noFill/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3533927" y="2535603"/>
            <a:ext cx="5148943" cy="1336583"/>
          </a:xfrm>
          <a:prstGeom prst="wedgeRoundRectCallout">
            <a:avLst>
              <a:gd name="adj1" fmla="val -95106"/>
              <a:gd name="adj2" fmla="val 12979"/>
              <a:gd name="adj3" fmla="val 16667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998379" y="2316264"/>
            <a:ext cx="542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距離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540773" y="2593263"/>
            <a:ext cx="206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出射角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91286" y="2870262"/>
            <a:ext cx="754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入射角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4023838" y="2580553"/>
            <a:ext cx="3956338" cy="1291633"/>
            <a:chOff x="3463135" y="3796885"/>
            <a:chExt cx="3956338" cy="1291633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828" y="4160919"/>
              <a:ext cx="3141645" cy="796794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5056395" y="4826908"/>
              <a:ext cx="2064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飽和電流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463135" y="4399935"/>
              <a:ext cx="10232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輸出電流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996439" y="3796885"/>
              <a:ext cx="2064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響應率</a:t>
              </a:r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Responsivity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327405" y="4000019"/>
              <a:ext cx="7610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有效面積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7" name="直線接點 26"/>
            <p:cNvCxnSpPr/>
            <p:nvPr/>
          </p:nvCxnSpPr>
          <p:spPr>
            <a:xfrm flipH="1">
              <a:off x="5034849" y="4007985"/>
              <a:ext cx="100585" cy="2536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H="1">
              <a:off x="5245385" y="4134807"/>
              <a:ext cx="123569" cy="1347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H="1" flipV="1">
              <a:off x="4952562" y="4805009"/>
              <a:ext cx="141437" cy="1527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6325540" y="4015679"/>
              <a:ext cx="10660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朗博次方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36" name="直線接點 35"/>
            <p:cNvCxnSpPr/>
            <p:nvPr/>
          </p:nvCxnSpPr>
          <p:spPr>
            <a:xfrm flipH="1">
              <a:off x="6243520" y="4150467"/>
              <a:ext cx="123569" cy="1347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4001755" y="1575906"/>
            <a:ext cx="3899382" cy="803344"/>
            <a:chOff x="3255087" y="190081"/>
            <a:chExt cx="3899382" cy="803344"/>
          </a:xfrm>
        </p:grpSpPr>
        <p:grpSp>
          <p:nvGrpSpPr>
            <p:cNvPr id="43" name="群組 42"/>
            <p:cNvGrpSpPr/>
            <p:nvPr/>
          </p:nvGrpSpPr>
          <p:grpSpPr>
            <a:xfrm>
              <a:off x="4164402" y="190081"/>
              <a:ext cx="2990067" cy="803344"/>
              <a:chOff x="4164402" y="190081"/>
              <a:chExt cx="2990067" cy="803344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402" y="410863"/>
                <a:ext cx="1988747" cy="582562"/>
              </a:xfrm>
              <a:prstGeom prst="rect">
                <a:avLst/>
              </a:prstGeom>
            </p:spPr>
          </p:pic>
          <p:sp>
            <p:nvSpPr>
              <p:cNvPr id="37" name="文字方塊 36"/>
              <p:cNvSpPr txBox="1"/>
              <p:nvPr/>
            </p:nvSpPr>
            <p:spPr>
              <a:xfrm>
                <a:off x="6088465" y="362649"/>
                <a:ext cx="106600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LED</a:t>
                </a:r>
                <a:r>
                  <a:rPr kumimoji="1" lang="zh-TW" altLang="en-US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朗博次方</a:t>
                </a:r>
                <a:endParaRPr kumimoji="1" lang="zh-TW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8" name="直線接點 37"/>
              <p:cNvCxnSpPr/>
              <p:nvPr/>
            </p:nvCxnSpPr>
            <p:spPr>
              <a:xfrm flipH="1">
                <a:off x="6006445" y="497437"/>
                <a:ext cx="123569" cy="1347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字方塊 38"/>
              <p:cNvSpPr txBox="1"/>
              <p:nvPr/>
            </p:nvSpPr>
            <p:spPr>
              <a:xfrm>
                <a:off x="4943948" y="190081"/>
                <a:ext cx="11213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LED</a:t>
                </a:r>
                <a:r>
                  <a:rPr kumimoji="1" lang="zh-TW" altLang="en-US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總輻射通量</a:t>
                </a:r>
                <a:endParaRPr kumimoji="1" lang="zh-TW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 flipH="1">
                <a:off x="4846258" y="398347"/>
                <a:ext cx="188591" cy="2593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文字方塊 44"/>
            <p:cNvSpPr txBox="1"/>
            <p:nvPr/>
          </p:nvSpPr>
          <p:spPr>
            <a:xfrm>
              <a:off x="3255087" y="616565"/>
              <a:ext cx="11213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LED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輻射強度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592116" y="1026479"/>
                <a:ext cx="78866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光傳播模型的變數為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之間的幾何關係：距離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𝐷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、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</a:rPr>
                      <m:t>𝜃</m:t>
                    </m:r>
                    <m:r>
                      <a:rPr kumimoji="1" lang="en-US" altLang="zh-TW" sz="1600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、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入射角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</a:rPr>
                      <m:t>𝜙</m:t>
                    </m:r>
                  </m:oMath>
                </a14:m>
                <a:endParaRPr kumimoji="1" lang="en-US" altLang="zh-TW" sz="1600" dirty="0" smtClean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6" y="1026479"/>
                <a:ext cx="7886699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386" t="-85714" b="-1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內容版面配置區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>
          <a:xfrm>
            <a:off x="-274159" y="3985035"/>
            <a:ext cx="3629863" cy="2472916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676731" y="1395229"/>
            <a:ext cx="1907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1600" b="1" u="sng" dirty="0" smtClean="0">
                <a:latin typeface="+mj-ea"/>
                <a:ea typeface="+mj-ea"/>
              </a:rPr>
              <a:t>1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個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LED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對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1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個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PD</a:t>
            </a:r>
          </a:p>
        </p:txBody>
      </p:sp>
      <p:sp>
        <p:nvSpPr>
          <p:cNvPr id="51" name="矩形 50"/>
          <p:cNvSpPr/>
          <p:nvPr/>
        </p:nvSpPr>
        <p:spPr>
          <a:xfrm>
            <a:off x="691286" y="3919132"/>
            <a:ext cx="1907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1600" b="1" u="sng" dirty="0">
                <a:latin typeface="+mj-ea"/>
                <a:ea typeface="+mj-ea"/>
              </a:rPr>
              <a:t>L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個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LED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對</a:t>
            </a:r>
            <a:r>
              <a:rPr kumimoji="1" lang="en-US" altLang="zh-TW" sz="1600" b="1" u="sng" dirty="0">
                <a:latin typeface="+mj-ea"/>
                <a:ea typeface="+mj-ea"/>
              </a:rPr>
              <a:t>P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個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PD</a:t>
            </a:r>
          </a:p>
        </p:txBody>
      </p:sp>
      <p:grpSp>
        <p:nvGrpSpPr>
          <p:cNvPr id="56" name="群組 55"/>
          <p:cNvGrpSpPr/>
          <p:nvPr/>
        </p:nvGrpSpPr>
        <p:grpSpPr>
          <a:xfrm>
            <a:off x="3604912" y="4733627"/>
            <a:ext cx="3748065" cy="844796"/>
            <a:chOff x="3559940" y="4706412"/>
            <a:chExt cx="4427860" cy="998019"/>
          </a:xfrm>
        </p:grpSpPr>
        <p:grpSp>
          <p:nvGrpSpPr>
            <p:cNvPr id="55" name="群組 54"/>
            <p:cNvGrpSpPr/>
            <p:nvPr/>
          </p:nvGrpSpPr>
          <p:grpSpPr>
            <a:xfrm>
              <a:off x="3624375" y="5069389"/>
              <a:ext cx="4363425" cy="635042"/>
              <a:chOff x="3058812" y="5069389"/>
              <a:chExt cx="6108399" cy="889000"/>
            </a:xfrm>
          </p:grpSpPr>
          <p:pic>
            <p:nvPicPr>
              <p:cNvPr id="52" name="圖片 5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611" y="5069389"/>
                <a:ext cx="5054600" cy="889000"/>
              </a:xfrm>
              <a:prstGeom prst="rect">
                <a:avLst/>
              </a:prstGeom>
            </p:spPr>
          </p:pic>
          <p:pic>
            <p:nvPicPr>
              <p:cNvPr id="53" name="圖片 5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8812" y="5154446"/>
                <a:ext cx="1092200" cy="647700"/>
              </a:xfrm>
              <a:prstGeom prst="rect">
                <a:avLst/>
              </a:prstGeom>
            </p:spPr>
          </p:pic>
        </p:grpSp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940" y="4706412"/>
              <a:ext cx="1089086" cy="325100"/>
            </a:xfrm>
            <a:prstGeom prst="rect">
              <a:avLst/>
            </a:prstGeom>
          </p:spPr>
        </p:pic>
      </p:grpSp>
      <p:sp>
        <p:nvSpPr>
          <p:cNvPr id="57" name="矩形 56"/>
          <p:cNvSpPr/>
          <p:nvPr/>
        </p:nvSpPr>
        <p:spPr>
          <a:xfrm>
            <a:off x="6927792" y="5149028"/>
            <a:ext cx="291155" cy="333527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5047095" y="5092308"/>
            <a:ext cx="291155" cy="22348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945246" y="5289025"/>
            <a:ext cx="291155" cy="26877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263775" y="3076879"/>
            <a:ext cx="664017" cy="23930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687683" y="3200410"/>
            <a:ext cx="200426" cy="147247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317158" y="2024641"/>
            <a:ext cx="664017" cy="23930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132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LabTemplat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Sans">
      <a:majorFont>
        <a:latin typeface="Arial"/>
        <a:ea typeface="微軟正黑體"/>
        <a:cs typeface=""/>
      </a:majorFont>
      <a:minorFont>
        <a:latin typeface="Arial"/>
        <a:ea typeface="Noto Sans CJK TC Regular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LabTemplate" id="{AC865A2A-EA55-4DBD-87E3-C37AFBF4B3C3}" vid="{916B75B3-3223-464B-87FD-BCB1C8434B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SOLabTemplate</Template>
  <TotalTime>26395</TotalTime>
  <Words>3508</Words>
  <Application>Microsoft Macintosh PowerPoint</Application>
  <PresentationFormat>如螢幕大小 (4:3)</PresentationFormat>
  <Paragraphs>562</Paragraphs>
  <Slides>30</Slides>
  <Notes>30</Notes>
  <HiddenSlides>3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Calibri</vt:lpstr>
      <vt:lpstr>Cambria Math</vt:lpstr>
      <vt:lpstr>Heiti TC Light</vt:lpstr>
      <vt:lpstr>Kaiti TC</vt:lpstr>
      <vt:lpstr>Noto Sans CJK TC Regular</vt:lpstr>
      <vt:lpstr>微軟正黑體</vt:lpstr>
      <vt:lpstr>新細明體</vt:lpstr>
      <vt:lpstr>Arial</vt:lpstr>
      <vt:lpstr>SOLabTemplate</vt:lpstr>
      <vt:lpstr>PowerPoint 簡報</vt:lpstr>
      <vt:lpstr>大綱</vt:lpstr>
      <vt:lpstr>研究動機與目標</vt:lpstr>
      <vt:lpstr>LED與PD定位系統</vt:lpstr>
      <vt:lpstr>LED與PD座標系中的硬體自由度</vt:lpstr>
      <vt:lpstr>LED與PD座標系之間的座標轉換</vt:lpstr>
      <vt:lpstr>光領域常用單位</vt:lpstr>
      <vt:lpstr>朗博輻射模型（Lambertian Pattern）</vt:lpstr>
      <vt:lpstr>光傳播模型</vt:lpstr>
      <vt:lpstr>光傳播模型：以兩座標系表示</vt:lpstr>
      <vt:lpstr>現今文獻的限制與不足</vt:lpstr>
      <vt:lpstr>提出定位演算法</vt:lpstr>
      <vt:lpstr>演算法流程</vt:lpstr>
      <vt:lpstr>獲得方位</vt:lpstr>
      <vt:lpstr>獲得距離</vt:lpstr>
      <vt:lpstr>模擬流程</vt:lpstr>
      <vt:lpstr>評估使用情境下的表現</vt:lpstr>
      <vt:lpstr>建立樣本點</vt:lpstr>
      <vt:lpstr>評估系統</vt:lpstr>
      <vt:lpstr>朗博次方的影響</vt:lpstr>
      <vt:lpstr>朗博次方的影響</vt:lpstr>
      <vt:lpstr>硬體指向的影響</vt:lpstr>
      <vt:lpstr>最佳化流程</vt:lpstr>
      <vt:lpstr>目標函數</vt:lpstr>
      <vt:lpstr>針對特定情境的最佳化結果</vt:lpstr>
      <vt:lpstr>結論</vt:lpstr>
      <vt:lpstr>PowerPoint 簡報</vt:lpstr>
      <vt:lpstr>定位流程與分類</vt:lpstr>
      <vt:lpstr>定位演算法種類</vt:lpstr>
      <vt:lpstr>相機與PD的比較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SOLab</dc:creator>
  <cp:lastModifiedBy>tiffanykitten870131@gmail.com</cp:lastModifiedBy>
  <cp:revision>1594</cp:revision>
  <cp:lastPrinted>2018-06-26T01:00:07Z</cp:lastPrinted>
  <dcterms:created xsi:type="dcterms:W3CDTF">2016-07-22T06:12:02Z</dcterms:created>
  <dcterms:modified xsi:type="dcterms:W3CDTF">2022-08-03T06:19:00Z</dcterms:modified>
</cp:coreProperties>
</file>